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  <p:sldMasterId id="214748392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90" r:id="rId4"/>
    <p:sldId id="259" r:id="rId5"/>
    <p:sldId id="289" r:id="rId6"/>
    <p:sldId id="291" r:id="rId7"/>
    <p:sldId id="281" r:id="rId8"/>
    <p:sldId id="292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5790" autoAdjust="0"/>
  </p:normalViewPr>
  <p:slideViewPr>
    <p:cSldViewPr>
      <p:cViewPr varScale="1">
        <p:scale>
          <a:sx n="93" d="100"/>
          <a:sy n="93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AAE88D-CA2A-46EF-A25D-09B18EDD2F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48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F3073F-E14C-4E7D-8003-6784747B3C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8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3073F-E14C-4E7D-8003-6784747B3CD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21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161535-E6CA-427C-963C-C7021629973E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3073F-E14C-4E7D-8003-6784747B3CD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85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3073F-E14C-4E7D-8003-6784747B3CD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85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156D-D432-4225-BCF2-4E6113416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156D-D432-4225-BCF2-4E6113416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/>
              <a:gdLst>
                <a:gd name="T0" fmla="*/ 2147483647 w 4697"/>
                <a:gd name="T1" fmla="*/ 0 h 367"/>
                <a:gd name="T2" fmla="*/ 2147483647 w 4697"/>
                <a:gd name="T3" fmla="*/ 2147483647 h 367"/>
                <a:gd name="T4" fmla="*/ 0 w 4697"/>
                <a:gd name="T5" fmla="*/ 2147483647 h 367"/>
                <a:gd name="T6" fmla="*/ 214748364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AAC6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9A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297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7315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58500E-B2AB-4941-8270-F80B4DA661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40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2059-9F38-493D-B439-DAC35EFBDF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78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4F17-F665-4381-A5E6-B82AB7361B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75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PPT Name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8229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1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From Vision To Reality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7848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Scott Jarvis, Assistant Chief Program Manager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Survey RFQ Pre-Bid Conference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Wednesday, July 24, 2013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1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7300" y="4267200"/>
            <a:ext cx="6629400" cy="182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US" b="1" dirty="0">
              <a:solidFill>
                <a:srgbClr val="0AAEFA"/>
              </a:solidFill>
              <a:latin typeface="Arial Narrow" pitchFamily="34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Mai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292100" indent="-177800" algn="l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 algn="l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 algn="l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 algn="l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 Main Slide: Doubl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41437"/>
            <a:ext cx="8458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92100" indent="-177800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4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Main Slide: Body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42900" y="6858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2954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3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ain Slide: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342900" y="11430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7526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359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19208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492875"/>
            <a:ext cx="3651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2AE6AA9-9F6A-4851-84A2-E71C2DB28F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29000" y="6492875"/>
            <a:ext cx="2351088" cy="365125"/>
          </a:xfrm>
        </p:spPr>
        <p:txBody>
          <a:bodyPr/>
          <a:lstStyle>
            <a:lvl1pPr algn="ctr"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1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wo Content Slide Doubl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1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wo Content Slide Body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6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wo Content Slide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 cap="all" baseline="0">
                <a:solidFill>
                  <a:srgbClr val="FCD41B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CD41B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18DC6-E115-4A11-B58E-092B9704333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3810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38401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CD41B"/>
                </a:solidFill>
              </a:rPr>
              <a:t>Scott Jarvis </a:t>
            </a:r>
            <a:r>
              <a:rPr lang="en-US" b="0" dirty="0" smtClean="0"/>
              <a:t>Assistant </a:t>
            </a:r>
            <a:r>
              <a:rPr lang="en-US" b="0" dirty="0"/>
              <a:t>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81000" y="4876801"/>
            <a:ext cx="4038600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Headquarters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 </a:t>
            </a:r>
            <a:br>
              <a:rPr lang="en-US" sz="2000" b="0" dirty="0" smtClean="0"/>
            </a:br>
            <a:r>
              <a:rPr lang="en-US" sz="2000" b="0" dirty="0" smtClean="0"/>
              <a:t>770 L Street, Suite 800</a:t>
            </a:r>
            <a:br>
              <a:rPr lang="en-US" sz="2000" b="0" dirty="0" smtClean="0"/>
            </a:br>
            <a:r>
              <a:rPr lang="en-US" sz="2000" b="0" dirty="0" smtClean="0"/>
              <a:t>Sacramento, CA 95814</a:t>
            </a:r>
            <a:br>
              <a:rPr lang="en-US" sz="2000" b="0" dirty="0" smtClean="0"/>
            </a:br>
            <a:r>
              <a:rPr lang="en-US" sz="2000" b="0" i="1" dirty="0" smtClean="0">
                <a:solidFill>
                  <a:srgbClr val="0AAEFA"/>
                </a:solidFill>
              </a:rPr>
              <a:t>www.hsr.ca.gov</a:t>
            </a:r>
            <a:endParaRPr lang="en-US" sz="2000" b="0" i="1" dirty="0">
              <a:solidFill>
                <a:srgbClr val="0AAEF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20771" y="48768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Central California Regional Office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</a:t>
            </a:r>
            <a:br>
              <a:rPr lang="en-US" sz="2000" b="0" dirty="0" smtClean="0"/>
            </a:br>
            <a:r>
              <a:rPr lang="en-US" sz="2000" b="0" dirty="0" smtClean="0"/>
              <a:t>2550 Mariposa Mall, Suite 3015</a:t>
            </a:r>
            <a:br>
              <a:rPr lang="en-US" sz="2000" b="0" dirty="0" smtClean="0"/>
            </a:br>
            <a:r>
              <a:rPr lang="en-US" sz="2000" b="0" dirty="0" smtClean="0"/>
              <a:t>Fresno, CA 93721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9962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FE8BC-BB80-455C-974D-0B0BABAAE1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09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77212-E2AF-4159-AB59-99C1F72824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844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E373A8-85B4-4E28-87C7-BC0EBB05A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74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81B8C-757C-4D8C-9C7C-272E5A3844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4884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AD9B-48C9-4BAA-BB8C-AAB3729A1B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85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A61BF-07C7-43F4-8655-BADB4CD87A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880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3D19A0-D9CD-4E29-B562-2BC4415CFD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42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2147483647 w 7485"/>
              <a:gd name="T3" fmla="*/ 0 h 337"/>
              <a:gd name="T4" fmla="*/ 2147483647 w 7485"/>
              <a:gd name="T5" fmla="*/ 2147483647 h 337"/>
              <a:gd name="T6" fmla="*/ 2147483647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AAC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9A6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296297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DE266E-657D-483A-A57A-854CCBEFCF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897" r:id="rId7"/>
    <p:sldLayoutId id="2147483906" r:id="rId8"/>
    <p:sldLayoutId id="214748390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rgbClr val="296297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rgbClr val="F9A61A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9FAAC6"/>
        </a:buClr>
        <a:buSzPct val="100000"/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F9A61A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F9A61A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A718DC6-E115-4A11-B58E-092B97043332}" type="slidenum">
              <a:rPr lang="en-US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900" b="1" kern="1200" cap="all" baseline="0">
          <a:solidFill>
            <a:srgbClr val="FCD41B"/>
          </a:solidFill>
          <a:effectLst/>
          <a:latin typeface="Arial Narrow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2400" b="1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1pPr>
      <a:lvl2pPr marL="292100" indent="-177800" algn="l" defTabSz="9144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2pPr>
      <a:lvl3pPr marL="406400" indent="-177800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3pPr>
      <a:lvl4pPr marL="520700" indent="-177800" algn="l" defTabSz="9144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4pPr>
      <a:lvl5pPr marL="635000" indent="-177800" algn="l" defTabSz="9144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Statewide Rail Modernization &amp; Network Integration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350837"/>
          </a:xfrm>
        </p:spPr>
        <p:txBody>
          <a:bodyPr/>
          <a:lstStyle/>
          <a:p>
            <a:pPr marR="0" algn="ctr" eaLnBrk="1" hangingPunct="1">
              <a:lnSpc>
                <a:spcPct val="60000"/>
              </a:lnSpc>
            </a:pPr>
            <a:r>
              <a:rPr lang="en-US" altLang="en-US" sz="2800" dirty="0" smtClean="0"/>
              <a:t>April 29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 smtClean="0"/>
              <a:t>Investment in new and improved services, with a strong focus on customer experience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 smtClean="0"/>
              <a:t>Investment focused on improving efficiency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Shorter journey times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Improved reliability and capacity for all operators (passenger and freight)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Encourage full utilization of least expensive services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Modernization of operating agreements among rail operators in shared corridors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Capital investments lowering long-term and life-cycle costs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000" dirty="0" smtClean="0"/>
              <a:t>Rethinking use of existing assets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dirty="0" smtClean="0"/>
              <a:t>Long-term focus in planning to ensure best capital project prioritization</a:t>
            </a:r>
            <a:endParaRPr lang="en-US" altLang="en-US" sz="2000" dirty="0" smtClean="0"/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4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400" dirty="0" smtClean="0"/>
          </a:p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What is Rail </a:t>
            </a:r>
            <a:r>
              <a:rPr lang="en-US" altLang="en-US" sz="2800" dirty="0"/>
              <a:t>M</a:t>
            </a:r>
            <a:r>
              <a:rPr lang="en-US" altLang="en-US" sz="2800" dirty="0" smtClean="0"/>
              <a:t>odernization?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E6AA9-9F6A-4851-84A2-E71C2DB28FC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3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>
            <a:normAutofit/>
          </a:bodyPr>
          <a:lstStyle/>
          <a:p>
            <a:pPr marL="480504" indent="-342900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Service that is planned, scheduled and operated as a network, with well-functioning connections</a:t>
            </a:r>
          </a:p>
          <a:p>
            <a:pPr marL="480504" indent="-342900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Customer-focused improvements to foster ease of payment and information</a:t>
            </a:r>
          </a:p>
          <a:p>
            <a:pPr marL="480504" indent="-342900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Long-term investments focused on improving the network as a whole – brand neutral and cost-effective</a:t>
            </a:r>
            <a:endParaRPr lang="en-US" alt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b="1" i="1" dirty="0" smtClean="0"/>
              <a:t>Improved Services &amp; Improved Customer Experience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Network Integration?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E6AA9-9F6A-4851-84A2-E71C2DB28FC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87977"/>
            <a:ext cx="1881051" cy="140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6800"/>
            <a:ext cx="2743200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114800"/>
            <a:ext cx="3121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8130"/>
            <a:ext cx="273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30000"/>
              </a:spcBef>
              <a:buClrTx/>
              <a:buSzTx/>
              <a:defRPr/>
            </a:pPr>
            <a:r>
              <a:rPr lang="en-US" sz="2400" dirty="0"/>
              <a:t>LOSSAN South Slotted Schedule </a:t>
            </a:r>
            <a:r>
              <a:rPr lang="en-US" sz="2400" dirty="0" smtClean="0"/>
              <a:t>work (2014-15)</a:t>
            </a:r>
          </a:p>
          <a:p>
            <a:pPr marL="342900" indent="-342900">
              <a:spcBef>
                <a:spcPct val="30000"/>
              </a:spcBef>
              <a:buClrTx/>
              <a:buSzTx/>
              <a:defRPr/>
            </a:pPr>
            <a:r>
              <a:rPr lang="en-US" sz="2400" dirty="0" smtClean="0"/>
              <a:t>Integrated ticketing &amp; network integration</a:t>
            </a:r>
          </a:p>
          <a:p>
            <a:pPr marL="342900" indent="-342900">
              <a:spcBef>
                <a:spcPct val="30000"/>
              </a:spcBef>
              <a:buClrTx/>
              <a:buSzTx/>
              <a:defRPr/>
            </a:pPr>
            <a:r>
              <a:rPr lang="en-US" sz="2400" dirty="0" smtClean="0"/>
              <a:t>Multi-state </a:t>
            </a:r>
            <a:r>
              <a:rPr lang="en-US" sz="2400" dirty="0"/>
              <a:t>planning </a:t>
            </a:r>
            <a:r>
              <a:rPr lang="en-US" sz="2400" dirty="0" smtClean="0"/>
              <a:t>(FRA, AZ </a:t>
            </a:r>
            <a:r>
              <a:rPr lang="en-US" sz="2400" dirty="0"/>
              <a:t>and </a:t>
            </a:r>
            <a:r>
              <a:rPr lang="en-US" sz="2400" dirty="0" smtClean="0"/>
              <a:t>NV)</a:t>
            </a:r>
          </a:p>
          <a:p>
            <a:pPr marL="342900" indent="-342900">
              <a:spcBef>
                <a:spcPct val="30000"/>
              </a:spcBef>
              <a:buClrTx/>
              <a:buSzTx/>
              <a:defRPr/>
            </a:pPr>
            <a:r>
              <a:rPr lang="en-US" sz="2400" dirty="0" smtClean="0"/>
              <a:t>Strategic </a:t>
            </a:r>
            <a:r>
              <a:rPr lang="en-US" sz="2400" dirty="0"/>
              <a:t>service </a:t>
            </a:r>
            <a:r>
              <a:rPr lang="en-US" sz="2400" dirty="0" smtClean="0"/>
              <a:t>planning</a:t>
            </a:r>
          </a:p>
          <a:p>
            <a:pPr marL="342900" indent="-342900">
              <a:spcBef>
                <a:spcPct val="30000"/>
              </a:spcBef>
              <a:buClrTx/>
              <a:buSzTx/>
              <a:defRPr/>
            </a:pPr>
            <a:r>
              <a:rPr lang="en-US" sz="2400" dirty="0" smtClean="0"/>
              <a:t>Long-term </a:t>
            </a:r>
            <a:r>
              <a:rPr lang="en-US" sz="2400" dirty="0"/>
              <a:t>planning </a:t>
            </a:r>
            <a:r>
              <a:rPr lang="en-US" sz="2400" dirty="0" smtClean="0"/>
              <a:t>documents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California Freight Mobility Plan (2014)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California </a:t>
            </a:r>
            <a:r>
              <a:rPr lang="en-US" sz="2000" dirty="0"/>
              <a:t>Transportation </a:t>
            </a:r>
            <a:r>
              <a:rPr lang="en-US" sz="2000" dirty="0" smtClean="0"/>
              <a:t>Plan 2040 (2015)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Interregional </a:t>
            </a:r>
            <a:r>
              <a:rPr lang="en-US" sz="2000" dirty="0"/>
              <a:t>Transportation </a:t>
            </a:r>
            <a:r>
              <a:rPr lang="en-US" sz="2000" dirty="0" smtClean="0"/>
              <a:t>Plan (2015)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Interregional Transportation Improvement Program (2016)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2016 HSR Business Plan</a:t>
            </a:r>
          </a:p>
          <a:p>
            <a:pPr marL="598488" lvl="1" indent="-342900">
              <a:spcBef>
                <a:spcPct val="30000"/>
              </a:spcBef>
              <a:buClrTx/>
              <a:defRPr/>
            </a:pPr>
            <a:r>
              <a:rPr lang="en-US" sz="2000" dirty="0" smtClean="0"/>
              <a:t>2018 State </a:t>
            </a:r>
            <a:r>
              <a:rPr lang="en-US" sz="2000" dirty="0"/>
              <a:t>Rail Plan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/>
              <a:t>Importance of Multi-Agency and Intermodal Network Planning &amp; Investment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E6AA9-9F6A-4851-84A2-E71C2DB28FC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4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Existing Funding Programs</a:t>
            </a:r>
          </a:p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Transit </a:t>
            </a:r>
            <a:r>
              <a:rPr lang="en-US" altLang="en-US" sz="2400" dirty="0" smtClean="0"/>
              <a:t>&amp; Intercity Rail Capital Program</a:t>
            </a:r>
          </a:p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Changing </a:t>
            </a:r>
            <a:r>
              <a:rPr lang="en-US" altLang="en-US" sz="2400" dirty="0" smtClean="0"/>
              <a:t>Relationship with Amtrak driven by PRIIA Section 209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Increased state cost for Amtrak operations and pass-through capital costs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000" dirty="0" smtClean="0"/>
              <a:t>Increased state ownership of assets needed to deliver </a:t>
            </a:r>
            <a:r>
              <a:rPr lang="en-US" altLang="en-US" sz="2000" dirty="0" smtClean="0"/>
              <a:t>service</a:t>
            </a:r>
          </a:p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Network Integration Planning</a:t>
            </a:r>
          </a:p>
          <a:p>
            <a:pPr marL="36620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2018 State Rail Plan</a:t>
            </a:r>
            <a:endParaRPr lang="en-US" altLang="en-US" sz="24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/>
              <a:t>Opportunities for Collaboration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E6AA9-9F6A-4851-84A2-E71C2DB28FC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Phase 1 – Strategic Assessment</a:t>
            </a:r>
          </a:p>
          <a:p>
            <a:pPr lvl="1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Statewide Travel Demand Market Analysis</a:t>
            </a:r>
          </a:p>
          <a:p>
            <a:pPr lvl="1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Rail Market Opportunities Workshop</a:t>
            </a:r>
          </a:p>
          <a:p>
            <a:pPr lvl="1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Rail Infrastructure Review</a:t>
            </a:r>
          </a:p>
          <a:p>
            <a:pPr lvl="1"/>
            <a:r>
              <a:rPr lang="en-US" sz="1800" dirty="0" smtClean="0"/>
              <a:t>Rail Network Opportunities Workshop</a:t>
            </a:r>
          </a:p>
          <a:p>
            <a:r>
              <a:rPr lang="en-US" sz="1800" dirty="0" smtClean="0"/>
              <a:t>Phase 2A – Analysis Incorporated into 2018 State Rail Plan</a:t>
            </a:r>
          </a:p>
          <a:p>
            <a:pPr lvl="1"/>
            <a:r>
              <a:rPr lang="en-US" sz="1800" dirty="0" smtClean="0"/>
              <a:t>Draft Statewide Rail Network Vision</a:t>
            </a:r>
          </a:p>
          <a:p>
            <a:pPr lvl="1"/>
            <a:r>
              <a:rPr lang="en-US" sz="1800" dirty="0" smtClean="0"/>
              <a:t>Conceptual Service Goal Development</a:t>
            </a:r>
          </a:p>
          <a:p>
            <a:pPr lvl="1"/>
            <a:r>
              <a:rPr lang="en-US" sz="1800" dirty="0" smtClean="0"/>
              <a:t>Ridership and Revenue Modeling</a:t>
            </a:r>
          </a:p>
          <a:p>
            <a:pPr lvl="1"/>
            <a:r>
              <a:rPr lang="en-US" sz="1800" dirty="0" smtClean="0"/>
              <a:t>Operations and Service Planning</a:t>
            </a:r>
          </a:p>
          <a:p>
            <a:pPr lvl="1"/>
            <a:r>
              <a:rPr lang="en-US" sz="1800" dirty="0" smtClean="0"/>
              <a:t>Rail System Network Analysis</a:t>
            </a:r>
          </a:p>
          <a:p>
            <a:pPr lvl="1"/>
            <a:r>
              <a:rPr lang="en-US" sz="1800" dirty="0" smtClean="0"/>
              <a:t>Capital Improvements Analysis</a:t>
            </a:r>
          </a:p>
          <a:p>
            <a:r>
              <a:rPr lang="en-US" sz="1800" dirty="0" smtClean="0"/>
              <a:t>Phase 2B – Governance and Implementation</a:t>
            </a:r>
          </a:p>
          <a:p>
            <a:pPr lvl="1"/>
            <a:r>
              <a:rPr lang="en-US" sz="1800" dirty="0" smtClean="0"/>
              <a:t>Statewide Rail Structure, Organization, Roles &amp; Responsibilities</a:t>
            </a:r>
          </a:p>
          <a:p>
            <a:pPr lvl="1"/>
            <a:r>
              <a:rPr lang="en-US" sz="1800" dirty="0" smtClean="0"/>
              <a:t>Network Integration Elements</a:t>
            </a:r>
          </a:p>
          <a:p>
            <a:pPr lvl="1"/>
            <a:r>
              <a:rPr lang="en-US" sz="1800" dirty="0" smtClean="0"/>
              <a:t>Transit Connectivity Planning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Integration Planning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076161" y="170189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6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Assessment underway</a:t>
            </a:r>
          </a:p>
          <a:p>
            <a:pPr lvl="1"/>
            <a:r>
              <a:rPr lang="en-US" dirty="0" smtClean="0"/>
              <a:t>Stakeholder workshop expected </a:t>
            </a:r>
            <a:r>
              <a:rPr lang="en-US" dirty="0" smtClean="0"/>
              <a:t>July 8th</a:t>
            </a:r>
            <a:endParaRPr lang="en-US" dirty="0" smtClean="0"/>
          </a:p>
          <a:p>
            <a:pPr lvl="1"/>
            <a:r>
              <a:rPr lang="en-US" dirty="0" smtClean="0"/>
              <a:t>Work product complete by </a:t>
            </a:r>
            <a:r>
              <a:rPr lang="en-US" dirty="0" smtClean="0"/>
              <a:t>late fall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2018 State Rail Plan</a:t>
            </a:r>
          </a:p>
          <a:p>
            <a:pPr lvl="1"/>
            <a:r>
              <a:rPr lang="en-US" dirty="0" smtClean="0"/>
              <a:t>Procurement process underway</a:t>
            </a:r>
          </a:p>
          <a:p>
            <a:pPr lvl="1"/>
            <a:r>
              <a:rPr lang="en-US" dirty="0" smtClean="0"/>
              <a:t>Selection expected before end of fiscal year (June 2015)</a:t>
            </a:r>
            <a:r>
              <a:rPr lang="en-US" dirty="0"/>
              <a:t> </a:t>
            </a:r>
            <a:r>
              <a:rPr lang="en-US" dirty="0" smtClean="0"/>
              <a:t>– contract start date in July 2015</a:t>
            </a:r>
          </a:p>
          <a:p>
            <a:pPr lvl="1"/>
            <a:r>
              <a:rPr lang="en-US" dirty="0" smtClean="0"/>
              <a:t>Full integration of 2016 HSR Business Plan</a:t>
            </a:r>
          </a:p>
          <a:p>
            <a:pPr lvl="1"/>
            <a:r>
              <a:rPr lang="en-US" dirty="0" smtClean="0"/>
              <a:t>Public draft of State Rail Plan - March 1, 2017</a:t>
            </a:r>
          </a:p>
          <a:p>
            <a:pPr lvl="1"/>
            <a:r>
              <a:rPr lang="en-US" dirty="0" smtClean="0"/>
              <a:t>Final State Rail Plan – May </a:t>
            </a:r>
            <a:r>
              <a:rPr lang="en-US" dirty="0" smtClean="0"/>
              <a:t>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Statewide Infrastructure Assessment &amp; </a:t>
            </a:r>
            <a:br>
              <a:rPr lang="en-US" sz="3200" dirty="0" smtClean="0"/>
            </a:br>
            <a:r>
              <a:rPr lang="en-US" sz="3200" dirty="0" smtClean="0"/>
              <a:t>2018 State Rail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6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STA PP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R_PPT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CalSTA PP Theme</Template>
  <TotalTime>4416</TotalTime>
  <Words>416</Words>
  <Application>Microsoft Office PowerPoint</Application>
  <PresentationFormat>On-screen Show (4:3)</PresentationFormat>
  <Paragraphs>76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CalSTA PP Theme</vt:lpstr>
      <vt:lpstr>HSR_PPT_2014</vt:lpstr>
      <vt:lpstr>Statewide Rail Modernization &amp; Network Integration</vt:lpstr>
      <vt:lpstr>What is Rail Modernization?</vt:lpstr>
      <vt:lpstr> What is Network Integration? </vt:lpstr>
      <vt:lpstr>Importance of Multi-Agency and Intermodal Network Planning &amp; Investment</vt:lpstr>
      <vt:lpstr>Opportunities for Collaboration</vt:lpstr>
      <vt:lpstr>Network Integration Planning</vt:lpstr>
      <vt:lpstr>Statewide Infrastructure Assessment &amp;  2018 State Rail Plan</vt:lpstr>
    </vt:vector>
  </TitlesOfParts>
  <Company>State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ACCESS TO GOVERNMENT RECORDS</dc:title>
  <dc:creator>btaj01</dc:creator>
  <cp:lastModifiedBy>Edison, Chad R.@CalSTA</cp:lastModifiedBy>
  <cp:revision>189</cp:revision>
  <cp:lastPrinted>2014-08-18T16:37:06Z</cp:lastPrinted>
  <dcterms:created xsi:type="dcterms:W3CDTF">2006-10-31T18:40:09Z</dcterms:created>
  <dcterms:modified xsi:type="dcterms:W3CDTF">2015-04-28T19:27:52Z</dcterms:modified>
</cp:coreProperties>
</file>