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1" r:id="rId3"/>
    <p:sldId id="364" r:id="rId4"/>
    <p:sldId id="352" r:id="rId5"/>
    <p:sldId id="360" r:id="rId6"/>
    <p:sldId id="370" r:id="rId7"/>
    <p:sldId id="350" r:id="rId8"/>
    <p:sldId id="361" r:id="rId9"/>
    <p:sldId id="362" r:id="rId10"/>
    <p:sldId id="354" r:id="rId11"/>
    <p:sldId id="363" r:id="rId12"/>
    <p:sldId id="367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1B"/>
    <a:srgbClr val="00AEE5"/>
    <a:srgbClr val="00AEEF"/>
    <a:srgbClr val="00B0F0"/>
    <a:srgbClr val="574901"/>
    <a:srgbClr val="0AAEFA"/>
    <a:srgbClr val="193165"/>
    <a:srgbClr val="23417E"/>
    <a:srgbClr val="23387E"/>
    <a:srgbClr val="887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429" autoAdjust="0"/>
    <p:restoredTop sz="89257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3" d="100"/>
        <a:sy n="183" d="100"/>
      </p:scale>
      <p:origin x="0" y="2232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3EC9A476-47AA-4350-9506-E61D6FCA5BA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505E8127-6D77-492B-B390-79D57F82F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44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0770D3E6-1A23-453A-A7A5-7B3D65CD207C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1E3B5B17-0A6C-4688-8D58-5A7395FC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1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5B17-0A6C-4688-8D58-5A7395FCFD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8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5B17-0A6C-4688-8D58-5A7395FCFD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1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5B17-0A6C-4688-8D58-5A7395FCFD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8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High-Speed rail concept</a:t>
            </a:r>
            <a:r>
              <a:rPr lang="en-US" baseline="0" dirty="0" smtClean="0"/>
              <a:t> through </a:t>
            </a:r>
            <a:r>
              <a:rPr lang="en-US" baseline="0" smtClean="0"/>
              <a:t>the Pacheco Pass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5B17-0A6C-4688-8D58-5A7395FCFD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49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5B17-0A6C-4688-8D58-5A7395FCFD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5B17-0A6C-4688-8D58-5A7395FCFD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4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5B17-0A6C-4688-8D58-5A7395FCFD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2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1828800"/>
            <a:ext cx="8153400" cy="1447800"/>
          </a:xfrm>
        </p:spPr>
        <p:txBody>
          <a:bodyPr>
            <a:normAutofit/>
          </a:bodyPr>
          <a:lstStyle>
            <a:lvl1pPr>
              <a:defRPr cap="none" baseline="0"/>
            </a:lvl1pPr>
          </a:lstStyle>
          <a:p>
            <a:r>
              <a:rPr lang="en-US" sz="5400" dirty="0" smtClean="0">
                <a:solidFill>
                  <a:srgbClr val="FCD41B"/>
                </a:solidFill>
              </a:rPr>
              <a:t>PPT Name</a:t>
            </a:r>
            <a:endParaRPr lang="en-US" sz="5400" dirty="0">
              <a:solidFill>
                <a:srgbClr val="FCD41B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3276600"/>
            <a:ext cx="8229600" cy="137160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Name, Title</a:t>
            </a:r>
          </a:p>
          <a:p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Event Name</a:t>
            </a:r>
          </a:p>
          <a:p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Day, Month Date, Year</a:t>
            </a:r>
            <a:br>
              <a:rPr lang="en-US" sz="2000" b="1" dirty="0" smtClean="0">
                <a:latin typeface="Arial Narrow" pitchFamily="34" charset="0"/>
                <a:cs typeface="Mangal" pitchFamily="18" charset="0"/>
              </a:rPr>
            </a:br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Location</a:t>
            </a:r>
          </a:p>
          <a:p>
            <a:endParaRPr lang="en-US" sz="2000" dirty="0">
              <a:latin typeface="Arial Narrow" pitchFamily="34" charset="0"/>
            </a:endParaRPr>
          </a:p>
        </p:txBody>
      </p:sp>
      <p:pic>
        <p:nvPicPr>
          <p:cNvPr id="12" name="Picture 9" descr="C:\Users\ddomondon\Desktop\PPT_HSR_2013\IMAGES\HSR_Logo_White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143000"/>
            <a:ext cx="4114801" cy="8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0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wo Content Slide Bod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6858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3716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6858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3716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096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6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wo Content Slide Double Title/Bod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www.hsr.ca.gov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 cap="all" baseline="0">
                <a:solidFill>
                  <a:srgbClr val="FCD41B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www.hsr.ca.gov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CD41B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28600"/>
            <a:ext cx="8458200" cy="685800"/>
          </a:xfrm>
        </p:spPr>
        <p:txBody>
          <a:bodyPr>
            <a:normAutofit/>
          </a:bodyPr>
          <a:lstStyle>
            <a:lvl1pPr>
              <a:defRPr sz="2900">
                <a:solidFill>
                  <a:srgbClr val="FCD4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Double row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381000" y="11430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3810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1430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9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900" y="884237"/>
            <a:ext cx="8458200" cy="38401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CD41B"/>
                </a:solidFill>
              </a:rPr>
              <a:t>Scott Jarvis </a:t>
            </a:r>
            <a:r>
              <a:rPr lang="en-US" b="0" dirty="0" smtClean="0"/>
              <a:t>Assistant </a:t>
            </a:r>
            <a:r>
              <a:rPr lang="en-US" b="0" dirty="0"/>
              <a:t>Chief Program Manager 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(916) 403-2690 </a:t>
            </a:r>
            <a:r>
              <a:rPr lang="en-US" b="0" i="1" dirty="0">
                <a:solidFill>
                  <a:srgbClr val="0AAEFA"/>
                </a:solidFill>
              </a:rPr>
              <a:t>scott.jarvis@hsr.ca.gov</a:t>
            </a:r>
            <a:r>
              <a:rPr lang="en-US" b="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CD41B"/>
                </a:solidFill>
              </a:rPr>
              <a:t>Robert Rosas </a:t>
            </a:r>
            <a:r>
              <a:rPr lang="en-US" b="0" dirty="0"/>
              <a:t>Senior Right of Way Agent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(916) 403-1128 </a:t>
            </a:r>
            <a:r>
              <a:rPr lang="en-US" b="0" i="1" dirty="0">
                <a:solidFill>
                  <a:srgbClr val="0AAEFA"/>
                </a:solidFill>
              </a:rPr>
              <a:t>robert.rosas@hsr.ca.gov</a:t>
            </a:r>
            <a:r>
              <a:rPr lang="en-US" b="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CD41B"/>
                </a:solidFill>
              </a:rPr>
              <a:t>Robert Padilla </a:t>
            </a:r>
            <a:r>
              <a:rPr lang="en-US" b="0" dirty="0"/>
              <a:t>Small Business Advocate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(559) 203-0884 </a:t>
            </a:r>
            <a:r>
              <a:rPr lang="en-US" b="0" i="1" dirty="0">
                <a:solidFill>
                  <a:srgbClr val="0AAEFA"/>
                </a:solidFill>
              </a:rPr>
              <a:t>robert.padilla@hsr.ca.gov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096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81000" y="4876801"/>
            <a:ext cx="4038600" cy="182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0AAEFA"/>
                </a:solidFill>
              </a:rPr>
              <a:t>Headquarters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California High-Speed Rail Authority </a:t>
            </a:r>
            <a:br>
              <a:rPr lang="en-US" sz="2000" b="0" dirty="0" smtClean="0"/>
            </a:br>
            <a:r>
              <a:rPr lang="en-US" sz="2000" b="0" dirty="0" smtClean="0"/>
              <a:t>770 L Street, Suite 800</a:t>
            </a:r>
            <a:br>
              <a:rPr lang="en-US" sz="2000" b="0" dirty="0" smtClean="0"/>
            </a:br>
            <a:r>
              <a:rPr lang="en-US" sz="2000" b="0" dirty="0" smtClean="0"/>
              <a:t>Sacramento, CA 95814</a:t>
            </a:r>
            <a:br>
              <a:rPr lang="en-US" sz="2000" b="0" dirty="0" smtClean="0"/>
            </a:br>
            <a:r>
              <a:rPr lang="en-US" sz="2000" b="0" i="1" dirty="0" smtClean="0">
                <a:solidFill>
                  <a:srgbClr val="0AAEFA"/>
                </a:solidFill>
              </a:rPr>
              <a:t>www.hsr.ca.gov</a:t>
            </a:r>
            <a:endParaRPr lang="en-US" sz="2000" b="0" i="1" dirty="0">
              <a:solidFill>
                <a:srgbClr val="0AAEFA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20771" y="4876801"/>
            <a:ext cx="4118429" cy="182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0AAEFA"/>
                </a:solidFill>
              </a:rPr>
              <a:t>Central California Regional Office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California High-Speed Rail Authority</a:t>
            </a:r>
            <a:br>
              <a:rPr lang="en-US" sz="2000" b="0" dirty="0" smtClean="0"/>
            </a:br>
            <a:r>
              <a:rPr lang="en-US" sz="2000" b="0" dirty="0" smtClean="0"/>
              <a:t>2550 Mariposa Mall, Suite 3015</a:t>
            </a:r>
            <a:br>
              <a:rPr lang="en-US" sz="2000" b="0" dirty="0" smtClean="0"/>
            </a:br>
            <a:r>
              <a:rPr lang="en-US" sz="2000" b="0" dirty="0" smtClean="0"/>
              <a:t>Fresno, CA 93721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144141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8153400" cy="1447800"/>
          </a:xfrm>
        </p:spPr>
        <p:txBody>
          <a:bodyPr>
            <a:normAutofit/>
          </a:bodyPr>
          <a:lstStyle>
            <a:lvl1pPr>
              <a:defRPr cap="none" baseline="0"/>
            </a:lvl1pPr>
          </a:lstStyle>
          <a:p>
            <a:r>
              <a:rPr lang="en-US" sz="5400" dirty="0" smtClean="0">
                <a:solidFill>
                  <a:srgbClr val="FCD41B"/>
                </a:solidFill>
              </a:rPr>
              <a:t>From Vision To Reality</a:t>
            </a:r>
            <a:endParaRPr lang="en-US" sz="5400" dirty="0">
              <a:solidFill>
                <a:srgbClr val="FCD41B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3276600"/>
            <a:ext cx="7848600" cy="137160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Scott Jarvis, Assistant Chief Program Manager</a:t>
            </a:r>
          </a:p>
          <a:p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Survey RFQ Pre-Bid Conference</a:t>
            </a:r>
          </a:p>
          <a:p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Wednesday, July 24, 2013</a:t>
            </a:r>
            <a:br>
              <a:rPr lang="en-US" sz="2000" b="1" dirty="0" smtClean="0">
                <a:latin typeface="Arial Narrow" pitchFamily="34" charset="0"/>
                <a:cs typeface="Mangal" pitchFamily="18" charset="0"/>
              </a:rPr>
            </a:br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Location</a:t>
            </a:r>
          </a:p>
          <a:p>
            <a:endParaRPr lang="en-US" sz="2000" dirty="0">
              <a:latin typeface="Arial Narrow" pitchFamily="34" charset="0"/>
            </a:endParaRPr>
          </a:p>
        </p:txBody>
      </p:sp>
      <p:pic>
        <p:nvPicPr>
          <p:cNvPr id="12" name="Picture 9" descr="C:\Users\ddomondon\Desktop\PPT_HSR_2013\IMAGES\HSR_Logo_White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143000"/>
            <a:ext cx="4114801" cy="8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2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57300" y="4267200"/>
            <a:ext cx="6629400" cy="182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endParaRPr lang="en-US" b="1" dirty="0">
              <a:solidFill>
                <a:srgbClr val="0AAEFA"/>
              </a:solidFill>
              <a:latin typeface="Arial Narrow" pitchFamily="34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2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Mai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84237"/>
            <a:ext cx="8458200" cy="45259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marL="292100" indent="-177800" algn="l">
              <a:buFont typeface="Arial Narrow" panose="020B0606020202030204" pitchFamily="34" charset="0"/>
              <a:buChar char="»"/>
              <a:defRPr sz="2200">
                <a:solidFill>
                  <a:schemeClr val="bg1"/>
                </a:solidFill>
              </a:defRPr>
            </a:lvl2pPr>
            <a:lvl3pPr marL="406400" indent="-177800" algn="l">
              <a:buClr>
                <a:schemeClr val="bg1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 marL="520700" indent="-177800" algn="l">
              <a:buClr>
                <a:srgbClr val="0AAEFA"/>
              </a:buClr>
              <a:buFont typeface="Arial Narrow" panose="020B0606020202030204" pitchFamily="34" charset="0"/>
              <a:buChar char="»"/>
              <a:defRPr sz="2200">
                <a:solidFill>
                  <a:schemeClr val="bg1"/>
                </a:solidFill>
              </a:defRPr>
            </a:lvl4pPr>
            <a:lvl5pPr marL="635000" indent="-177800" algn="l"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096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4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. Main Slide: Doub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28600"/>
            <a:ext cx="8458200" cy="685800"/>
          </a:xfrm>
        </p:spPr>
        <p:txBody>
          <a:bodyPr>
            <a:normAutofit/>
          </a:bodyPr>
          <a:lstStyle>
            <a:lvl1pPr>
              <a:defRPr sz="2900">
                <a:solidFill>
                  <a:srgbClr val="FCD4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Double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41437"/>
            <a:ext cx="84582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292100" indent="-177800">
              <a:buFont typeface="Arial Narrow" panose="020B0606020202030204" pitchFamily="34" charset="0"/>
              <a:buChar char="»"/>
              <a:defRPr sz="2200">
                <a:solidFill>
                  <a:schemeClr val="bg1"/>
                </a:solidFill>
              </a:defRPr>
            </a:lvl2pPr>
            <a:lvl3pPr marL="406400" indent="-177800">
              <a:buClr>
                <a:schemeClr val="bg1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 marL="520700" indent="-177800">
              <a:buClr>
                <a:srgbClr val="0AAEFA"/>
              </a:buClr>
              <a:buFont typeface="Arial Narrow" panose="020B0606020202030204" pitchFamily="34" charset="0"/>
              <a:buChar char="»"/>
              <a:defRPr sz="2200">
                <a:solidFill>
                  <a:schemeClr val="bg1"/>
                </a:solidFill>
              </a:defRPr>
            </a:lvl4pPr>
            <a:lvl5pPr marL="635000" indent="-177800"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1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Main Slide: Bod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85800"/>
          </a:xfrm>
        </p:spPr>
        <p:txBody>
          <a:bodyPr>
            <a:normAutofit/>
          </a:bodyPr>
          <a:lstStyle>
            <a:lvl1pPr>
              <a:defRPr sz="2900">
                <a:solidFill>
                  <a:srgbClr val="FCD4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096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42900" y="685800"/>
            <a:ext cx="8458200" cy="639762"/>
          </a:xfr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295400"/>
            <a:ext cx="8458200" cy="3505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5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Main Slide: Double Title/Bod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www.hsr.ca.gov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28600"/>
            <a:ext cx="8458200" cy="685800"/>
          </a:xfrm>
        </p:spPr>
        <p:txBody>
          <a:bodyPr>
            <a:normAutofit/>
          </a:bodyPr>
          <a:lstStyle>
            <a:lvl1pPr>
              <a:defRPr sz="2900">
                <a:solidFill>
                  <a:srgbClr val="FCD4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Double row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342900" y="1143000"/>
            <a:ext cx="8458200" cy="639762"/>
          </a:xfr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752600"/>
            <a:ext cx="8458200" cy="3505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7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wo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85800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38600" cy="4983163"/>
          </a:xfrm>
        </p:spPr>
        <p:txBody>
          <a:bodyPr>
            <a:normAutofit/>
          </a:bodyPr>
          <a:lstStyle>
            <a:lvl1pPr marL="177800" indent="-177800">
              <a:defRPr sz="2400"/>
            </a:lvl1pPr>
            <a:lvl2pPr marL="292100" indent="-177800">
              <a:buSzPct val="100000"/>
              <a:defRPr sz="2200"/>
            </a:lvl2pPr>
            <a:lvl3pPr marL="406400" indent="-177800">
              <a:defRPr sz="2200"/>
            </a:lvl3pPr>
            <a:lvl4pPr marL="520700" indent="-177800">
              <a:buSzPct val="100000"/>
              <a:buFont typeface="Arial Narrow" panose="020B0606020202030204" pitchFamily="34" charset="0"/>
              <a:buChar char="»"/>
              <a:defRPr sz="2200"/>
            </a:lvl4pPr>
            <a:lvl5pPr marL="635000" indent="-177800"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038600" cy="4983163"/>
          </a:xfrm>
        </p:spPr>
        <p:txBody>
          <a:bodyPr>
            <a:normAutofit/>
          </a:bodyPr>
          <a:lstStyle>
            <a:lvl1pPr marL="177800" indent="-177800">
              <a:defRPr sz="2400"/>
            </a:lvl1pPr>
            <a:lvl2pPr marL="292100" indent="-177800">
              <a:buSzPct val="100000"/>
              <a:defRPr sz="2200"/>
            </a:lvl2pPr>
            <a:lvl3pPr marL="406400" indent="-177800">
              <a:defRPr sz="2200"/>
            </a:lvl3pPr>
            <a:lvl4pPr marL="520700" indent="-177800">
              <a:buSzPct val="100000"/>
              <a:buFont typeface="Arial Narrow" panose="020B0606020202030204" pitchFamily="34" charset="0"/>
              <a:buChar char="»"/>
              <a:defRPr sz="2200"/>
            </a:lvl4pPr>
            <a:lvl5pPr marL="635000" indent="-177800"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096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3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Two Content Slide Doub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28600"/>
            <a:ext cx="8458200" cy="685800"/>
          </a:xfrm>
        </p:spPr>
        <p:txBody>
          <a:bodyPr>
            <a:normAutofit/>
          </a:bodyPr>
          <a:lstStyle>
            <a:lvl1pPr>
              <a:defRPr sz="2900">
                <a:solidFill>
                  <a:srgbClr val="FCD4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Double row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65237"/>
            <a:ext cx="4038600" cy="4983163"/>
          </a:xfrm>
        </p:spPr>
        <p:txBody>
          <a:bodyPr>
            <a:normAutofit/>
          </a:bodyPr>
          <a:lstStyle>
            <a:lvl1pPr marL="177800" indent="-177800">
              <a:defRPr sz="2400"/>
            </a:lvl1pPr>
            <a:lvl2pPr marL="292100" indent="-177800">
              <a:buSzPct val="100000"/>
              <a:defRPr sz="2200"/>
            </a:lvl2pPr>
            <a:lvl3pPr marL="406400" indent="-177800">
              <a:defRPr sz="2200"/>
            </a:lvl3pPr>
            <a:lvl4pPr marL="520700" indent="-177800">
              <a:buSzPct val="100000"/>
              <a:buFont typeface="Arial Narrow" panose="020B0606020202030204" pitchFamily="34" charset="0"/>
              <a:buChar char="»"/>
              <a:defRPr sz="2200"/>
            </a:lvl4pPr>
            <a:lvl5pPr marL="635000" indent="-177800"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65237"/>
            <a:ext cx="4038600" cy="4983163"/>
          </a:xfrm>
        </p:spPr>
        <p:txBody>
          <a:bodyPr>
            <a:normAutofit/>
          </a:bodyPr>
          <a:lstStyle>
            <a:lvl1pPr marL="177800" indent="-177800">
              <a:defRPr sz="2400"/>
            </a:lvl1pPr>
            <a:lvl2pPr marL="292100" indent="-177800">
              <a:buSzPct val="100000"/>
              <a:defRPr sz="2200"/>
            </a:lvl2pPr>
            <a:lvl3pPr marL="406400" indent="-177800">
              <a:defRPr sz="2200"/>
            </a:lvl3pPr>
            <a:lvl4pPr marL="520700" indent="-177800">
              <a:buSzPct val="100000"/>
              <a:buFont typeface="Arial Narrow" panose="020B0606020202030204" pitchFamily="34" charset="0"/>
              <a:buChar char="»"/>
              <a:defRPr sz="2200"/>
            </a:lvl4pPr>
            <a:lvl5pPr marL="635000" indent="-177800"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0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884237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0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65" r:id="rId2"/>
    <p:sldLayoutId id="2147483696" r:id="rId3"/>
    <p:sldLayoutId id="2147483697" r:id="rId4"/>
    <p:sldLayoutId id="2147483770" r:id="rId5"/>
    <p:sldLayoutId id="2147483771" r:id="rId6"/>
    <p:sldLayoutId id="2147483789" r:id="rId7"/>
    <p:sldLayoutId id="2147483698" r:id="rId8"/>
    <p:sldLayoutId id="2147483773" r:id="rId9"/>
    <p:sldLayoutId id="2147483700" r:id="rId10"/>
    <p:sldLayoutId id="2147483790" r:id="rId11"/>
    <p:sldLayoutId id="2147483788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900" b="1" kern="1200" cap="all" baseline="0">
          <a:solidFill>
            <a:srgbClr val="FCD41B"/>
          </a:solidFill>
          <a:effectLst/>
          <a:latin typeface="Arial Narrow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rgbClr val="0AAEFA"/>
        </a:buClr>
        <a:buFont typeface="Arial" pitchFamily="34" charset="0"/>
        <a:buChar char="•"/>
        <a:defRPr sz="2400" b="1" i="0" kern="1200">
          <a:solidFill>
            <a:schemeClr val="bg1"/>
          </a:solidFill>
          <a:latin typeface="Arial Narrow" pitchFamily="34" charset="0"/>
          <a:ea typeface="+mn-ea"/>
          <a:cs typeface="Arial" pitchFamily="34" charset="0"/>
        </a:defRPr>
      </a:lvl1pPr>
      <a:lvl2pPr marL="292100" indent="-177800" algn="l" defTabSz="914400" rtl="0" eaLnBrk="1" latinLnBrk="0" hangingPunct="1">
        <a:spcBef>
          <a:spcPct val="20000"/>
        </a:spcBef>
        <a:buClr>
          <a:srgbClr val="FCD41B"/>
        </a:buClr>
        <a:buSzPct val="100000"/>
        <a:buFont typeface="Arial Narrow" panose="020B0606020202030204" pitchFamily="34" charset="0"/>
        <a:buChar char="»"/>
        <a:defRPr sz="2200" b="0" i="0" kern="1200">
          <a:solidFill>
            <a:schemeClr val="bg1"/>
          </a:solidFill>
          <a:latin typeface="Arial Narrow" pitchFamily="34" charset="0"/>
          <a:ea typeface="+mn-ea"/>
          <a:cs typeface="Arial" pitchFamily="34" charset="0"/>
        </a:defRPr>
      </a:lvl2pPr>
      <a:lvl3pPr marL="406400" indent="-177800" algn="l" defTabSz="914400" rtl="0" eaLnBrk="1" latinLnBrk="0" hangingPunct="1">
        <a:spcBef>
          <a:spcPct val="20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200" b="0" i="0" kern="1200">
          <a:solidFill>
            <a:schemeClr val="bg1"/>
          </a:solidFill>
          <a:latin typeface="Arial Narrow" pitchFamily="34" charset="0"/>
          <a:ea typeface="+mn-ea"/>
          <a:cs typeface="Arial" pitchFamily="34" charset="0"/>
        </a:defRPr>
      </a:lvl3pPr>
      <a:lvl4pPr marL="520700" indent="-177800" algn="l" defTabSz="914400" rtl="0" eaLnBrk="1" latinLnBrk="0" hangingPunct="1">
        <a:spcBef>
          <a:spcPct val="20000"/>
        </a:spcBef>
        <a:buClr>
          <a:srgbClr val="0AAEFA"/>
        </a:buClr>
        <a:buSzPct val="100000"/>
        <a:buFont typeface="Arial Narrow" panose="020B0606020202030204" pitchFamily="34" charset="0"/>
        <a:buChar char="»"/>
        <a:defRPr sz="2200" b="0" i="0" kern="1200">
          <a:solidFill>
            <a:schemeClr val="bg1"/>
          </a:solidFill>
          <a:latin typeface="Arial Narrow" pitchFamily="34" charset="0"/>
          <a:ea typeface="+mn-ea"/>
          <a:cs typeface="Arial" pitchFamily="34" charset="0"/>
        </a:defRPr>
      </a:lvl4pPr>
      <a:lvl5pPr marL="635000" indent="-177800" algn="l" defTabSz="914400" rtl="0" eaLnBrk="1" latinLnBrk="0" hangingPunct="1">
        <a:spcBef>
          <a:spcPct val="20000"/>
        </a:spcBef>
        <a:buClr>
          <a:srgbClr val="FCD41B"/>
        </a:buClr>
        <a:buFont typeface="Arial" pitchFamily="34" charset="0"/>
        <a:buChar char="•"/>
        <a:defRPr sz="2200" b="0" i="0" kern="1200">
          <a:solidFill>
            <a:schemeClr val="bg1"/>
          </a:solidFill>
          <a:latin typeface="Arial Narrow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8001000" cy="1295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 TRANSFORMATIVE INVESTMENT </a:t>
            </a:r>
            <a:br>
              <a:rPr lang="en-US" sz="4000" dirty="0" smtClean="0"/>
            </a:br>
            <a:r>
              <a:rPr lang="en-US" sz="4000" dirty="0" smtClean="0"/>
              <a:t>IN CALIFORNIA’S FUTURE</a:t>
            </a:r>
            <a:endParaRPr lang="en-US" sz="4000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cs typeface="Mangal" pitchFamily="18" charset="0"/>
              </a:rPr>
              <a:t>Dan Richard, Chair</a:t>
            </a:r>
          </a:p>
          <a:p>
            <a:r>
              <a:rPr lang="en-US" dirty="0" smtClean="0">
                <a:cs typeface="Mangal" pitchFamily="18" charset="0"/>
              </a:rPr>
              <a:t>California Passenger Rail Summit</a:t>
            </a:r>
            <a:endParaRPr lang="en-US" b="1" dirty="0" smtClean="0">
              <a:cs typeface="Mangal" pitchFamily="18" charset="0"/>
            </a:endParaRPr>
          </a:p>
          <a:p>
            <a:r>
              <a:rPr lang="en-US" dirty="0" smtClean="0">
                <a:cs typeface="Mangal" pitchFamily="18" charset="0"/>
              </a:rPr>
              <a:t>April 29, 2015</a:t>
            </a:r>
            <a:r>
              <a:rPr lang="en-US" b="1" dirty="0" smtClean="0">
                <a:cs typeface="Mangal" pitchFamily="18" charset="0"/>
              </a:rPr>
              <a:t/>
            </a:r>
            <a:br>
              <a:rPr lang="en-US" b="1" dirty="0" smtClean="0">
                <a:cs typeface="Mangal" pitchFamily="18" charset="0"/>
              </a:rPr>
            </a:br>
            <a:r>
              <a:rPr lang="en-US" dirty="0" smtClean="0">
                <a:cs typeface="Mangal" pitchFamily="18" charset="0"/>
              </a:rPr>
              <a:t>Sacramento, CA</a:t>
            </a:r>
            <a:endParaRPr lang="en-US" b="1" dirty="0" smtClean="0">
              <a:cs typeface="Mangal" pitchFamily="18" charset="0"/>
            </a:endParaRPr>
          </a:p>
          <a:p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4525963"/>
          </a:xfrm>
        </p:spPr>
        <p:txBody>
          <a:bodyPr/>
          <a:lstStyle/>
          <a:p>
            <a:r>
              <a:rPr lang="en-US" sz="2600" dirty="0"/>
              <a:t>Targeting: </a:t>
            </a:r>
            <a:r>
              <a:rPr lang="en-US" sz="2600" dirty="0" smtClean="0">
                <a:solidFill>
                  <a:srgbClr val="FFCC00"/>
                </a:solidFill>
              </a:rPr>
              <a:t>California</a:t>
            </a:r>
          </a:p>
          <a:p>
            <a:pPr>
              <a:spcBef>
                <a:spcPts val="2400"/>
              </a:spcBef>
            </a:pPr>
            <a:r>
              <a:rPr lang="en-US" sz="2600" dirty="0" smtClean="0"/>
              <a:t>Construction</a:t>
            </a:r>
            <a:r>
              <a:rPr lang="en-US" sz="2600" dirty="0"/>
              <a:t>: </a:t>
            </a:r>
            <a:r>
              <a:rPr lang="en-US" sz="2600" dirty="0">
                <a:solidFill>
                  <a:srgbClr val="FFCC00"/>
                </a:solidFill>
              </a:rPr>
              <a:t>Direct, Indirect Jobs </a:t>
            </a:r>
            <a:endParaRPr lang="en-US" sz="2600" dirty="0" smtClean="0">
              <a:solidFill>
                <a:srgbClr val="FFCC0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CC00"/>
                </a:solidFill>
              </a:rPr>
              <a:t> </a:t>
            </a:r>
            <a:r>
              <a:rPr lang="en-US" sz="2600" dirty="0" smtClean="0">
                <a:solidFill>
                  <a:srgbClr val="FFCC00"/>
                </a:solidFill>
              </a:rPr>
              <a:t>  in </a:t>
            </a:r>
            <a:r>
              <a:rPr lang="en-US" sz="2600" dirty="0">
                <a:solidFill>
                  <a:srgbClr val="FFCC00"/>
                </a:solidFill>
              </a:rPr>
              <a:t>Hard-Hit </a:t>
            </a:r>
            <a:r>
              <a:rPr lang="en-US" sz="2600" dirty="0" smtClean="0">
                <a:solidFill>
                  <a:srgbClr val="FFCC00"/>
                </a:solidFill>
              </a:rPr>
              <a:t>Sectors</a:t>
            </a:r>
          </a:p>
          <a:p>
            <a:pPr>
              <a:spcBef>
                <a:spcPts val="2400"/>
              </a:spcBef>
            </a:pPr>
            <a:r>
              <a:rPr lang="en-US" sz="2600" dirty="0" smtClean="0"/>
              <a:t>Permanent</a:t>
            </a:r>
            <a:r>
              <a:rPr lang="en-US" sz="2600" dirty="0"/>
              <a:t>: </a:t>
            </a:r>
            <a:r>
              <a:rPr lang="en-US" sz="2600" dirty="0">
                <a:solidFill>
                  <a:srgbClr val="FFCC00"/>
                </a:solidFill>
              </a:rPr>
              <a:t>Rail </a:t>
            </a:r>
            <a:r>
              <a:rPr lang="en-US" sz="2600" dirty="0" smtClean="0">
                <a:solidFill>
                  <a:srgbClr val="FFCC00"/>
                </a:solidFill>
              </a:rPr>
              <a:t>Modernization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CC00"/>
                </a:solidFill>
              </a:rPr>
              <a:t> </a:t>
            </a:r>
            <a:r>
              <a:rPr lang="en-US" sz="2600" dirty="0" smtClean="0">
                <a:solidFill>
                  <a:srgbClr val="FFCC00"/>
                </a:solidFill>
              </a:rPr>
              <a:t> Creates </a:t>
            </a:r>
            <a:r>
              <a:rPr lang="en-US" sz="2600" dirty="0">
                <a:solidFill>
                  <a:srgbClr val="FFCC00"/>
                </a:solidFill>
              </a:rPr>
              <a:t>Efficiencies </a:t>
            </a:r>
            <a:r>
              <a:rPr lang="en-US" sz="2600" dirty="0" smtClean="0">
                <a:solidFill>
                  <a:srgbClr val="FFCC00"/>
                </a:solidFill>
              </a:rPr>
              <a:t>Statewide and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CC00"/>
                </a:solidFill>
              </a:rPr>
              <a:t> </a:t>
            </a:r>
            <a:r>
              <a:rPr lang="en-US" sz="2600" dirty="0" smtClean="0">
                <a:solidFill>
                  <a:srgbClr val="FFCC00"/>
                </a:solidFill>
              </a:rPr>
              <a:t> Presents New Economic  Opportunities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California: </a:t>
            </a:r>
            <a:r>
              <a:rPr lang="en-US" dirty="0" smtClean="0">
                <a:solidFill>
                  <a:schemeClr val="bg1"/>
                </a:solidFill>
              </a:rPr>
              <a:t>jobs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4867275"/>
            <a:ext cx="8082589" cy="187147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51" y="533400"/>
            <a:ext cx="2725737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73008"/>
            <a:ext cx="2724943" cy="22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8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0" y="914400"/>
            <a:ext cx="4114800" cy="6049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CD41B"/>
                </a:solidFill>
              </a:rPr>
              <a:t>30% </a:t>
            </a:r>
            <a:r>
              <a:rPr lang="en-US" dirty="0">
                <a:solidFill>
                  <a:srgbClr val="FCD41B"/>
                </a:solidFill>
              </a:rPr>
              <a:t>Goal for Small Business Participation </a:t>
            </a:r>
            <a:endParaRPr lang="en-US" dirty="0" smtClean="0">
              <a:solidFill>
                <a:srgbClr val="FCD41B"/>
              </a:solidFill>
            </a:endParaRPr>
          </a:p>
          <a:p>
            <a:pPr marL="398463" lvl="1"/>
            <a:r>
              <a:rPr lang="en-US" dirty="0" smtClean="0"/>
              <a:t>10% Disadvantaged Business Enterprises (DBE)</a:t>
            </a:r>
          </a:p>
          <a:p>
            <a:pPr marL="398463" lvl="1"/>
            <a:r>
              <a:rPr lang="en-US" dirty="0" smtClean="0"/>
              <a:t>3% Disabled Veteran Business Enterprises (DVBE)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BUSINESS PROGRAM</a:t>
            </a:r>
            <a:endParaRPr lang="en-US" cap="none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685800"/>
            <a:ext cx="4572000" cy="61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</a:t>
            </a:r>
            <a:r>
              <a:rPr lang="en-US" dirty="0"/>
              <a:t>and Educate Others on this </a:t>
            </a:r>
          </a:p>
          <a:p>
            <a:pPr marL="0" indent="0">
              <a:buNone/>
            </a:pPr>
            <a:r>
              <a:rPr lang="en-US" dirty="0" smtClean="0"/>
              <a:t>  Transformative </a:t>
            </a:r>
            <a:r>
              <a:rPr lang="en-US" dirty="0"/>
              <a:t>Investment in California’s Future</a:t>
            </a:r>
          </a:p>
          <a:p>
            <a:endParaRPr lang="en-US" sz="1800" dirty="0"/>
          </a:p>
          <a:p>
            <a:r>
              <a:rPr lang="en-US" dirty="0">
                <a:solidFill>
                  <a:srgbClr val="FFCC00"/>
                </a:solidFill>
              </a:rPr>
              <a:t>#</a:t>
            </a:r>
            <a:r>
              <a:rPr lang="en-US" dirty="0" err="1">
                <a:solidFill>
                  <a:srgbClr val="FFCC00"/>
                </a:solidFill>
              </a:rPr>
              <a:t>Iwillride</a:t>
            </a:r>
            <a:r>
              <a:rPr lang="en-US" dirty="0">
                <a:solidFill>
                  <a:srgbClr val="FFCC00"/>
                </a:solidFill>
              </a:rPr>
              <a:t> </a:t>
            </a:r>
            <a:r>
              <a:rPr lang="en-US" dirty="0"/>
              <a:t>Social Media Campaign</a:t>
            </a:r>
          </a:p>
          <a:p>
            <a:pPr lvl="1"/>
            <a:r>
              <a:rPr lang="en-US" dirty="0" smtClean="0"/>
              <a:t>Engage &amp; Educate</a:t>
            </a:r>
            <a:endParaRPr lang="en-US" dirty="0"/>
          </a:p>
          <a:p>
            <a:endParaRPr lang="en-US" sz="1800" dirty="0"/>
          </a:p>
          <a:p>
            <a:r>
              <a:rPr lang="en-US" dirty="0" smtClean="0">
                <a:solidFill>
                  <a:srgbClr val="FFCC00"/>
                </a:solidFill>
              </a:rPr>
              <a:t>#</a:t>
            </a:r>
            <a:r>
              <a:rPr lang="en-US" dirty="0" err="1" smtClean="0">
                <a:solidFill>
                  <a:srgbClr val="FFCC00"/>
                </a:solidFill>
              </a:rPr>
              <a:t>Iwillride</a:t>
            </a:r>
            <a:r>
              <a:rPr lang="en-US" dirty="0" smtClean="0"/>
              <a:t> </a:t>
            </a:r>
            <a:r>
              <a:rPr lang="en-US" dirty="0"/>
              <a:t>Youth Advocacy Campaign</a:t>
            </a:r>
          </a:p>
          <a:p>
            <a:pPr lvl="1"/>
            <a:r>
              <a:rPr lang="en-US" dirty="0"/>
              <a:t>Increase Millennial Support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media: </a:t>
            </a:r>
            <a:r>
              <a:rPr lang="en-US" dirty="0" smtClean="0">
                <a:solidFill>
                  <a:schemeClr val="bg1"/>
                </a:solidFill>
              </a:rPr>
              <a:t>#</a:t>
            </a:r>
            <a:r>
              <a:rPr lang="en-US" dirty="0" err="1" smtClean="0">
                <a:solidFill>
                  <a:schemeClr val="bg1"/>
                </a:solidFill>
              </a:rPr>
              <a:t>iwillride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05000"/>
            <a:ext cx="2316423" cy="17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bg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9750" r="3333" b="9750"/>
          <a:stretch/>
        </p:blipFill>
        <p:spPr>
          <a:xfrm>
            <a:off x="4811972" y="4130285"/>
            <a:ext cx="3990975" cy="2411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bg1"/>
            </a:solidFill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11506" r="7102"/>
          <a:stretch/>
        </p:blipFill>
        <p:spPr>
          <a:xfrm>
            <a:off x="1295399" y="4339810"/>
            <a:ext cx="2877699" cy="1992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4054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8458200" cy="38401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FCD41B"/>
                </a:solidFill>
              </a:rPr>
              <a:t>Dan Richard, </a:t>
            </a:r>
            <a:r>
              <a:rPr lang="en-US" sz="2600" b="0" dirty="0" smtClean="0"/>
              <a:t>Board of Directors Chair</a:t>
            </a:r>
          </a:p>
          <a:p>
            <a:pPr>
              <a:spcBef>
                <a:spcPts val="0"/>
              </a:spcBef>
            </a:pPr>
            <a:r>
              <a:rPr lang="en-US" sz="2600" b="0" dirty="0" smtClean="0"/>
              <a:t>(916) 324-1541</a:t>
            </a:r>
            <a:r>
              <a:rPr lang="en-US" sz="2600" b="0" i="1" dirty="0" smtClean="0">
                <a:solidFill>
                  <a:srgbClr val="00B0F0"/>
                </a:solidFill>
              </a:rPr>
              <a:t>  boardmembers@hsr.ca.gov</a:t>
            </a:r>
            <a:endParaRPr lang="en-US" sz="2600" b="0" dirty="0" smtClean="0"/>
          </a:p>
          <a:p>
            <a:endParaRPr lang="en-US" sz="2600" dirty="0" smtClean="0">
              <a:solidFill>
                <a:srgbClr val="FCD41B"/>
              </a:solidFill>
            </a:endParaRPr>
          </a:p>
          <a:p>
            <a:endParaRPr lang="en-US" sz="2600" dirty="0">
              <a:solidFill>
                <a:srgbClr val="FCD41B"/>
              </a:solidFill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idx="12"/>
          </p:nvPr>
        </p:nvSpPr>
        <p:spPr>
          <a:xfrm>
            <a:off x="533400" y="4722147"/>
            <a:ext cx="4038600" cy="182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0AAEFA"/>
                </a:solidFill>
              </a:rPr>
              <a:t>Headquarters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California High-Speed Rail Authority </a:t>
            </a:r>
            <a:br>
              <a:rPr lang="en-US" sz="2000" b="0" dirty="0" smtClean="0"/>
            </a:br>
            <a:r>
              <a:rPr lang="en-US" sz="2000" b="0" dirty="0" smtClean="0"/>
              <a:t>770 L Street, Suite 800</a:t>
            </a:r>
            <a:br>
              <a:rPr lang="en-US" sz="2000" b="0" dirty="0" smtClean="0"/>
            </a:br>
            <a:r>
              <a:rPr lang="en-US" sz="2000" b="0" dirty="0" smtClean="0"/>
              <a:t>Sacramento, CA 95814</a:t>
            </a:r>
            <a:br>
              <a:rPr lang="en-US" sz="2000" b="0" dirty="0" smtClean="0"/>
            </a:br>
            <a:r>
              <a:rPr lang="en-US" sz="2000" b="0" i="1" dirty="0" smtClean="0">
                <a:solidFill>
                  <a:srgbClr val="0AAEFA"/>
                </a:solidFill>
              </a:rPr>
              <a:t>www.hsr.ca.gov</a:t>
            </a:r>
            <a:endParaRPr lang="en-US" sz="2000" b="0" i="1" dirty="0">
              <a:solidFill>
                <a:srgbClr val="0AAEFA"/>
              </a:solidFill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4648200" y="4876800"/>
            <a:ext cx="4038600" cy="2438400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0AAEFA"/>
              </a:buClr>
              <a:buFont typeface="Arial" pitchFamily="34" charset="0"/>
              <a:buChar char="•"/>
              <a:defRPr sz="2400" b="1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292100" indent="-177800" algn="l" defTabSz="914400" rtl="0" eaLnBrk="1" latinLnBrk="0" hangingPunct="1">
              <a:spcBef>
                <a:spcPct val="20000"/>
              </a:spcBef>
              <a:buClr>
                <a:srgbClr val="FCD41B"/>
              </a:buClr>
              <a:buSzPct val="100000"/>
              <a:buFont typeface="Arial Narrow" panose="020B0606020202030204" pitchFamily="34" charset="0"/>
              <a:buChar char="»"/>
              <a:defRPr sz="220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406400" indent="-1778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20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520700" indent="-177800" algn="l" defTabSz="914400" rtl="0" eaLnBrk="1" latinLnBrk="0" hangingPunct="1">
              <a:spcBef>
                <a:spcPct val="20000"/>
              </a:spcBef>
              <a:buClr>
                <a:srgbClr val="0AAEFA"/>
              </a:buClr>
              <a:buSzPct val="100000"/>
              <a:buFont typeface="Arial Narrow" panose="020B0606020202030204" pitchFamily="34" charset="0"/>
              <a:buChar char="»"/>
              <a:defRPr sz="220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635000" indent="-177800" algn="l" defTabSz="914400" rtl="0" eaLnBrk="1" latinLnBrk="0" hangingPunct="1">
              <a:spcBef>
                <a:spcPct val="20000"/>
              </a:spcBef>
              <a:buClr>
                <a:srgbClr val="FCD41B"/>
              </a:buClr>
              <a:buFont typeface="Arial" pitchFamily="34" charset="0"/>
              <a:buChar char="•"/>
              <a:defRPr sz="220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b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486400" y="4876801"/>
            <a:ext cx="3352800" cy="182880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1700" b="0" dirty="0" smtClean="0"/>
              <a:t>facebook.com/</a:t>
            </a:r>
            <a:r>
              <a:rPr lang="en-US" sz="1700" b="0" dirty="0" err="1" smtClean="0"/>
              <a:t>CaliforniaHighSpeedRail</a:t>
            </a:r>
            <a:endParaRPr lang="en-US" sz="1700" b="0" dirty="0" smtClean="0"/>
          </a:p>
          <a:p>
            <a:r>
              <a:rPr lang="en-US" sz="1700" b="0" dirty="0" smtClean="0"/>
              <a:t/>
            </a:r>
            <a:br>
              <a:rPr lang="en-US" sz="1700" b="0" dirty="0" smtClean="0"/>
            </a:br>
            <a:r>
              <a:rPr lang="en-US" sz="1700" b="0" dirty="0" smtClean="0"/>
              <a:t>twitter.com/</a:t>
            </a:r>
            <a:r>
              <a:rPr lang="en-US" sz="1700" b="0" dirty="0" err="1" smtClean="0"/>
              <a:t>cahsra</a:t>
            </a:r>
            <a:endParaRPr lang="en-US" sz="1700" b="0" dirty="0"/>
          </a:p>
          <a:p>
            <a:r>
              <a:rPr lang="en-US" sz="1700" b="0" dirty="0" smtClean="0"/>
              <a:t/>
            </a:r>
            <a:br>
              <a:rPr lang="en-US" sz="1700" b="0" dirty="0" smtClean="0"/>
            </a:br>
            <a:r>
              <a:rPr lang="en-US" sz="1700" b="0" dirty="0" smtClean="0"/>
              <a:t>youtube.com/user/</a:t>
            </a:r>
            <a:r>
              <a:rPr lang="en-US" sz="1700" b="0" dirty="0" err="1" smtClean="0"/>
              <a:t>CAHighSpeedRail</a:t>
            </a:r>
            <a:endParaRPr lang="en-US" sz="1700" b="0" dirty="0"/>
          </a:p>
        </p:txBody>
      </p:sp>
      <p:pic>
        <p:nvPicPr>
          <p:cNvPr id="9" name="Picture 2" descr="C:\Users\ddomondon\Desktop\faceboo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95474"/>
            <a:ext cx="457200" cy="4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domondon\Desktop\twitt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410200"/>
            <a:ext cx="447675" cy="45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ddomondon\Desktop\youtub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14674"/>
            <a:ext cx="457200" cy="4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342900" y="884237"/>
            <a:ext cx="8458200" cy="5364163"/>
          </a:xfrm>
        </p:spPr>
        <p:txBody>
          <a:bodyPr/>
          <a:lstStyle/>
          <a:p>
            <a:r>
              <a:rPr lang="en-US" dirty="0"/>
              <a:t>California </a:t>
            </a:r>
            <a:r>
              <a:rPr lang="en-US" dirty="0" smtClean="0"/>
              <a:t>is the </a:t>
            </a:r>
            <a:r>
              <a:rPr lang="en-US" dirty="0"/>
              <a:t>8th </a:t>
            </a:r>
            <a:r>
              <a:rPr lang="en-US" dirty="0" smtClean="0"/>
              <a:t>Largest Economy </a:t>
            </a:r>
            <a:r>
              <a:rPr lang="en-US" dirty="0"/>
              <a:t>in the </a:t>
            </a:r>
            <a:r>
              <a:rPr lang="en-US" dirty="0" smtClean="0"/>
              <a:t>World</a:t>
            </a:r>
            <a:endParaRPr lang="en-US" dirty="0"/>
          </a:p>
          <a:p>
            <a:r>
              <a:rPr lang="en-US" dirty="0"/>
              <a:t>Comparable to </a:t>
            </a:r>
            <a:r>
              <a:rPr lang="en-US" dirty="0" smtClean="0"/>
              <a:t>Northeast </a:t>
            </a:r>
            <a:r>
              <a:rPr lang="en-US" dirty="0"/>
              <a:t>Corridor in Terms of Distance, Population and </a:t>
            </a:r>
            <a:r>
              <a:rPr lang="en-US" dirty="0" smtClean="0"/>
              <a:t>Complexity</a:t>
            </a:r>
            <a:endParaRPr lang="en-US" dirty="0"/>
          </a:p>
          <a:p>
            <a:r>
              <a:rPr lang="en-US" dirty="0" smtClean="0"/>
              <a:t>Transformative Investment in our Transportation </a:t>
            </a:r>
            <a:r>
              <a:rPr lang="en-US" dirty="0" smtClean="0"/>
              <a:t>Network</a:t>
            </a:r>
            <a:endParaRPr lang="en-US" dirty="0"/>
          </a:p>
          <a:p>
            <a:r>
              <a:rPr lang="en-US" dirty="0"/>
              <a:t>Connecting all California Population Centers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HIGH-SPEED RAIL: </a:t>
            </a:r>
            <a:r>
              <a:rPr lang="en-US" b="0" cap="none" dirty="0" smtClean="0">
                <a:solidFill>
                  <a:schemeClr val="bg1"/>
                </a:solidFill>
              </a:rPr>
              <a:t>More Than A Transportation Program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07710"/>
            <a:ext cx="8785771" cy="3008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379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342900" y="884237"/>
            <a:ext cx="8458200" cy="5364163"/>
          </a:xfrm>
        </p:spPr>
        <p:txBody>
          <a:bodyPr/>
          <a:lstStyle/>
          <a:p>
            <a:r>
              <a:rPr lang="en-US" sz="2800" dirty="0" smtClean="0"/>
              <a:t>Transformative Projects Have </a:t>
            </a:r>
            <a:r>
              <a:rPr lang="en-US" sz="2800" dirty="0" smtClean="0">
                <a:solidFill>
                  <a:srgbClr val="FCD41B"/>
                </a:solidFill>
              </a:rPr>
              <a:t>Never Been Easy</a:t>
            </a:r>
          </a:p>
          <a:p>
            <a:r>
              <a:rPr lang="en-US" sz="2800" dirty="0" smtClean="0"/>
              <a:t>Golden Gate Bridge:</a:t>
            </a:r>
          </a:p>
          <a:p>
            <a:pPr lvl="1"/>
            <a:r>
              <a:rPr lang="en-US" sz="2600" dirty="0" smtClean="0"/>
              <a:t>“Upside-Down </a:t>
            </a:r>
            <a:r>
              <a:rPr lang="en-US" sz="2600" dirty="0" smtClean="0">
                <a:solidFill>
                  <a:srgbClr val="FCD41B"/>
                </a:solidFill>
              </a:rPr>
              <a:t>Rat Trap </a:t>
            </a:r>
            <a:r>
              <a:rPr lang="en-US" sz="2600" dirty="0" smtClean="0"/>
              <a:t>that will Mar the Beauty of the Bay”</a:t>
            </a:r>
          </a:p>
          <a:p>
            <a:pPr lvl="1"/>
            <a:r>
              <a:rPr lang="en-US" sz="2600" dirty="0" smtClean="0">
                <a:solidFill>
                  <a:srgbClr val="FCD41B"/>
                </a:solidFill>
              </a:rPr>
              <a:t>2,000</a:t>
            </a:r>
            <a:r>
              <a:rPr lang="en-US" sz="2600" dirty="0" smtClean="0"/>
              <a:t> Plus Lawsuits</a:t>
            </a:r>
            <a:endParaRPr lang="en-US" sz="2600" dirty="0"/>
          </a:p>
          <a:p>
            <a:r>
              <a:rPr lang="en-US" sz="2800" dirty="0" smtClean="0"/>
              <a:t>BART:  Called the </a:t>
            </a:r>
            <a:r>
              <a:rPr lang="en-US" sz="2800" dirty="0" smtClean="0">
                <a:solidFill>
                  <a:srgbClr val="FCD41B"/>
                </a:solidFill>
              </a:rPr>
              <a:t>Train to Nowhere</a:t>
            </a:r>
            <a:endParaRPr lang="en-US" sz="2800" dirty="0">
              <a:solidFill>
                <a:srgbClr val="FCD41B"/>
              </a:solidFill>
            </a:endParaRPr>
          </a:p>
          <a:p>
            <a:r>
              <a:rPr lang="en-US" sz="2800" dirty="0" smtClean="0"/>
              <a:t>University of California System &amp;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California </a:t>
            </a:r>
            <a:r>
              <a:rPr lang="en-US" sz="2600" dirty="0" smtClean="0"/>
              <a:t>State Water Project:</a:t>
            </a:r>
          </a:p>
          <a:p>
            <a:pPr lvl="1"/>
            <a:r>
              <a:rPr lang="en-US" sz="2600" dirty="0" smtClean="0"/>
              <a:t>Single Vote Margins</a:t>
            </a:r>
          </a:p>
          <a:p>
            <a:pPr lvl="1"/>
            <a:endParaRPr lang="en-US" sz="2600" dirty="0"/>
          </a:p>
          <a:p>
            <a:r>
              <a:rPr lang="en-US" sz="2800" dirty="0" smtClean="0">
                <a:solidFill>
                  <a:srgbClr val="FCD41B"/>
                </a:solidFill>
              </a:rPr>
              <a:t>Where would California be without these?</a:t>
            </a:r>
            <a:endParaRPr lang="en-US" sz="2800" dirty="0">
              <a:solidFill>
                <a:srgbClr val="FCD41B"/>
              </a:solidFill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of transformative projects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1947994" cy="129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28443"/>
            <a:ext cx="1947994" cy="146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3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84237"/>
            <a:ext cx="8458200" cy="5668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Curbs Congestion </a:t>
            </a:r>
            <a:endParaRPr lang="en-US" dirty="0"/>
          </a:p>
          <a:p>
            <a:pPr lvl="1"/>
            <a:r>
              <a:rPr lang="en-US" dirty="0"/>
              <a:t>LAX to SFO is the </a:t>
            </a:r>
            <a:r>
              <a:rPr lang="en-US" dirty="0">
                <a:solidFill>
                  <a:srgbClr val="FCD41B"/>
                </a:solidFill>
              </a:rPr>
              <a:t>Busiest Short-Haul Market </a:t>
            </a:r>
            <a:r>
              <a:rPr lang="en-US" dirty="0"/>
              <a:t>in US</a:t>
            </a:r>
          </a:p>
          <a:p>
            <a:pPr lvl="1"/>
            <a:r>
              <a:rPr lang="en-US" dirty="0"/>
              <a:t>1 in 6 Flights out of LA Heads to Bay Area</a:t>
            </a:r>
          </a:p>
          <a:p>
            <a:pPr lvl="1"/>
            <a:r>
              <a:rPr lang="en-US" dirty="0"/>
              <a:t>Six of Top 30 Congested </a:t>
            </a:r>
            <a:r>
              <a:rPr lang="en-US" dirty="0" smtClean="0"/>
              <a:t>Urban Areas </a:t>
            </a:r>
            <a:r>
              <a:rPr lang="en-US" dirty="0"/>
              <a:t>in US Located in </a:t>
            </a:r>
            <a:endParaRPr lang="en-US" dirty="0" smtClean="0"/>
          </a:p>
          <a:p>
            <a:pPr marL="114300" lvl="1" indent="0">
              <a:buNone/>
            </a:pPr>
            <a:r>
              <a:rPr lang="en-US" dirty="0"/>
              <a:t> </a:t>
            </a:r>
            <a:r>
              <a:rPr lang="en-US" dirty="0" smtClean="0"/>
              <a:t>  California</a:t>
            </a:r>
          </a:p>
          <a:p>
            <a:r>
              <a:rPr lang="en-US" dirty="0" smtClean="0"/>
              <a:t>Population </a:t>
            </a:r>
            <a:r>
              <a:rPr lang="en-US" dirty="0"/>
              <a:t>Growth </a:t>
            </a:r>
          </a:p>
          <a:p>
            <a:pPr lvl="1"/>
            <a:r>
              <a:rPr lang="en-US" dirty="0" smtClean="0"/>
              <a:t>Estimated to Reach </a:t>
            </a:r>
            <a:r>
              <a:rPr lang="en-US" dirty="0" smtClean="0">
                <a:solidFill>
                  <a:srgbClr val="FCD41B"/>
                </a:solidFill>
              </a:rPr>
              <a:t>50 </a:t>
            </a:r>
            <a:r>
              <a:rPr lang="en-US" dirty="0">
                <a:solidFill>
                  <a:srgbClr val="FCD41B"/>
                </a:solidFill>
              </a:rPr>
              <a:t>Million </a:t>
            </a:r>
            <a:r>
              <a:rPr lang="en-US" dirty="0" smtClean="0">
                <a:solidFill>
                  <a:srgbClr val="FCD41B"/>
                </a:solidFill>
              </a:rPr>
              <a:t>by 2050</a:t>
            </a:r>
          </a:p>
          <a:p>
            <a:r>
              <a:rPr lang="en-US" dirty="0"/>
              <a:t>Air Quality/Sustainability</a:t>
            </a:r>
          </a:p>
          <a:p>
            <a:pPr lvl="1"/>
            <a:r>
              <a:rPr lang="en-US" dirty="0"/>
              <a:t>Meets Goals of AB 32/SB </a:t>
            </a:r>
            <a:r>
              <a:rPr lang="en-US" dirty="0" smtClean="0"/>
              <a:t>375</a:t>
            </a:r>
          </a:p>
          <a:p>
            <a:pPr lvl="1"/>
            <a:r>
              <a:rPr lang="en-US" dirty="0" smtClean="0">
                <a:solidFill>
                  <a:srgbClr val="FCD41B"/>
                </a:solidFill>
              </a:rPr>
              <a:t>Worst Air </a:t>
            </a:r>
            <a:r>
              <a:rPr lang="en-US" dirty="0" smtClean="0"/>
              <a:t>Communities in the Country</a:t>
            </a:r>
          </a:p>
          <a:p>
            <a:r>
              <a:rPr lang="en-US" dirty="0"/>
              <a:t>Alternatives are </a:t>
            </a:r>
            <a:r>
              <a:rPr lang="en-US" dirty="0" smtClean="0"/>
              <a:t>Costly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2-3 Times </a:t>
            </a:r>
            <a:r>
              <a:rPr lang="en-US" dirty="0">
                <a:solidFill>
                  <a:srgbClr val="FCD41B"/>
                </a:solidFill>
              </a:rPr>
              <a:t>More Expensive</a:t>
            </a:r>
          </a:p>
          <a:p>
            <a:endParaRPr lang="en-US" dirty="0">
              <a:solidFill>
                <a:srgbClr val="FCD41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high-speed rail in California?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48960"/>
            <a:ext cx="2060575" cy="2713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>
            <a:outerShdw dist="35921" sx="1000" sy="1000" algn="ctr" rotWithShape="0">
              <a:schemeClr val="bg2"/>
            </a:outerShdw>
            <a:reflection blurRad="12700" endPos="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r="2133" b="3704"/>
          <a:stretch/>
        </p:blipFill>
        <p:spPr bwMode="auto">
          <a:xfrm>
            <a:off x="5675086" y="3686629"/>
            <a:ext cx="3091089" cy="264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>
            <a:outerShdw dist="35921" sx="1000" sy="1000" algn="ctr" rotWithShape="0">
              <a:schemeClr val="bg2"/>
            </a:outerShdw>
            <a:reflection endPos="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59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California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/>
          <a:stretch/>
        </p:blipFill>
        <p:spPr>
          <a:xfrm>
            <a:off x="76200" y="676275"/>
            <a:ext cx="5096168" cy="6019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bg1"/>
            </a:solidFill>
          </a:ln>
          <a:effectLst/>
        </p:spPr>
      </p:pic>
      <p:sp>
        <p:nvSpPr>
          <p:cNvPr id="7" name="Content Placeholder 5"/>
          <p:cNvSpPr>
            <a:spLocks noGrp="1"/>
          </p:cNvSpPr>
          <p:nvPr>
            <p:ph sz="half" idx="4294967295"/>
          </p:nvPr>
        </p:nvSpPr>
        <p:spPr>
          <a:xfrm>
            <a:off x="5172368" y="916379"/>
            <a:ext cx="3971632" cy="59416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Initial Operation Section: </a:t>
            </a:r>
          </a:p>
          <a:p>
            <a:pPr marL="346075" lvl="1" indent="-231775">
              <a:spcBef>
                <a:spcPts val="600"/>
              </a:spcBef>
            </a:pPr>
            <a:r>
              <a:rPr lang="en-US" dirty="0" smtClean="0"/>
              <a:t>300 Miles</a:t>
            </a:r>
          </a:p>
          <a:p>
            <a:pPr marL="346075" lvl="1" indent="-231775">
              <a:spcBef>
                <a:spcPts val="600"/>
              </a:spcBef>
            </a:pPr>
            <a:r>
              <a:rPr lang="en-US" dirty="0" smtClean="0"/>
              <a:t>Merced to Burbank</a:t>
            </a:r>
          </a:p>
          <a:p>
            <a:pPr marL="346075" lvl="1" indent="-231775">
              <a:spcBef>
                <a:spcPts val="600"/>
              </a:spcBef>
            </a:pPr>
            <a:endParaRPr lang="en-US" dirty="0"/>
          </a:p>
          <a:p>
            <a:pPr marL="231775" indent="-231775">
              <a:spcBef>
                <a:spcPts val="600"/>
              </a:spcBef>
            </a:pPr>
            <a:r>
              <a:rPr lang="en-US" dirty="0" smtClean="0"/>
              <a:t>Phase I: </a:t>
            </a:r>
            <a:endParaRPr lang="en-US" dirty="0"/>
          </a:p>
          <a:p>
            <a:pPr marL="346075" lvl="1" indent="-231775">
              <a:spcBef>
                <a:spcPts val="600"/>
              </a:spcBef>
            </a:pPr>
            <a:r>
              <a:rPr lang="en-US" dirty="0" smtClean="0"/>
              <a:t>520 Miles</a:t>
            </a:r>
          </a:p>
          <a:p>
            <a:pPr marL="346075" lvl="1" indent="-231775">
              <a:spcBef>
                <a:spcPts val="600"/>
              </a:spcBef>
            </a:pPr>
            <a:r>
              <a:rPr lang="en-US" dirty="0" smtClean="0"/>
              <a:t>San Francisco </a:t>
            </a:r>
            <a:r>
              <a:rPr lang="en-US" dirty="0"/>
              <a:t>to </a:t>
            </a:r>
            <a:r>
              <a:rPr lang="en-US" dirty="0" smtClean="0"/>
              <a:t>                     Los Angeles/Anaheim</a:t>
            </a:r>
          </a:p>
          <a:p>
            <a:pPr marL="346075" lvl="1" indent="-231775">
              <a:spcBef>
                <a:spcPts val="600"/>
              </a:spcBef>
            </a:pPr>
            <a:endParaRPr lang="en-US" dirty="0"/>
          </a:p>
          <a:p>
            <a:pPr marL="231775" indent="-231775">
              <a:spcBef>
                <a:spcPts val="600"/>
              </a:spcBef>
            </a:pPr>
            <a:r>
              <a:rPr lang="en-US" dirty="0" smtClean="0"/>
              <a:t>Regional Improvements</a:t>
            </a:r>
          </a:p>
          <a:p>
            <a:pPr marL="346075" lvl="1" indent="-231775">
              <a:spcBef>
                <a:spcPts val="600"/>
              </a:spcBef>
            </a:pPr>
            <a:r>
              <a:rPr lang="en-US" dirty="0" err="1" smtClean="0"/>
              <a:t>Caltrain</a:t>
            </a:r>
            <a:r>
              <a:rPr lang="en-US" dirty="0" smtClean="0"/>
              <a:t> Electrification</a:t>
            </a:r>
          </a:p>
          <a:p>
            <a:pPr marL="346075" lvl="1" indent="-231775">
              <a:spcBef>
                <a:spcPts val="600"/>
              </a:spcBef>
            </a:pPr>
            <a:r>
              <a:rPr lang="en-US" dirty="0" smtClean="0"/>
              <a:t>LA Union Station Passing Tracks</a:t>
            </a:r>
          </a:p>
          <a:p>
            <a:pPr marL="346075" lvl="1" indent="-231775">
              <a:spcBef>
                <a:spcPts val="600"/>
              </a:spcBef>
            </a:pPr>
            <a:r>
              <a:rPr lang="en-US" dirty="0" smtClean="0"/>
              <a:t>Positive Train Control</a:t>
            </a:r>
            <a:endParaRPr lang="en-US" dirty="0"/>
          </a:p>
          <a:p>
            <a:pPr marL="346075" lvl="1" indent="-231775">
              <a:spcBef>
                <a:spcPts val="600"/>
              </a:spcBef>
            </a:pPr>
            <a:r>
              <a:rPr lang="en-US" dirty="0" smtClean="0"/>
              <a:t>Grade Separation</a:t>
            </a:r>
            <a:endParaRPr lang="en-US" dirty="0"/>
          </a:p>
          <a:p>
            <a:pPr marL="346075" lvl="1" indent="-231775"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342900" y="884237"/>
            <a:ext cx="8458200" cy="5821363"/>
          </a:xfrm>
        </p:spPr>
        <p:txBody>
          <a:bodyPr>
            <a:normAutofit/>
          </a:bodyPr>
          <a:lstStyle/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Must Provide a One-Seat Ride from SF to LA in 2 Hours and 40 Minutes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Must be Capable of Operating at Speeds up to 200 MPH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Must Operate Without a Subsidy</a:t>
            </a:r>
            <a:endParaRPr lang="en-US" b="1" dirty="0"/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Must Connect the State’s Major Cities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Eventual Extensions to San Diego and Sacramento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program components</a:t>
            </a:r>
            <a:endParaRPr lang="en-US" dirty="0"/>
          </a:p>
        </p:txBody>
      </p:sp>
      <p:pic>
        <p:nvPicPr>
          <p:cNvPr id="2" name="CHSR_011_Pacheco_Pass_A_10_720x404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2971800"/>
            <a:ext cx="6019800" cy="337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5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342900" y="884237"/>
            <a:ext cx="84582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System will Tie California Economies Together:</a:t>
            </a:r>
          </a:p>
          <a:p>
            <a:pPr marL="457200" lvl="1" indent="-342900"/>
            <a:r>
              <a:rPr lang="en-US" b="0" dirty="0" smtClean="0"/>
              <a:t>Within &amp; Between Regions</a:t>
            </a:r>
            <a:endParaRPr lang="en-US" b="0" dirty="0"/>
          </a:p>
          <a:p>
            <a:pPr marL="457200" lvl="1" indent="-342900"/>
            <a:r>
              <a:rPr lang="en-US" b="0" dirty="0"/>
              <a:t>Smaller Cities to Major Markets</a:t>
            </a:r>
          </a:p>
          <a:p>
            <a:pPr marL="457200" lvl="1" indent="-342900"/>
            <a:r>
              <a:rPr lang="en-US" b="0" dirty="0" smtClean="0"/>
              <a:t>Expand </a:t>
            </a:r>
            <a:r>
              <a:rPr lang="en-US" b="0" dirty="0"/>
              <a:t>Location Decisions</a:t>
            </a:r>
          </a:p>
          <a:p>
            <a:pPr marL="457200" lvl="1" indent="-342900"/>
            <a:r>
              <a:rPr lang="en-US" b="0" dirty="0"/>
              <a:t>Link Suppliers, Manufactures, Shippers and Customers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California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887258"/>
            <a:ext cx="8255000" cy="2513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251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38199"/>
            <a:ext cx="8801100" cy="590020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Funding:</a:t>
            </a:r>
          </a:p>
          <a:p>
            <a:pPr lvl="1"/>
            <a:r>
              <a:rPr lang="en-US" dirty="0" smtClean="0"/>
              <a:t>$3.3 Billion Federal and $4.7 Billion Prop 1A</a:t>
            </a:r>
          </a:p>
          <a:p>
            <a:pPr lvl="1"/>
            <a:r>
              <a:rPr lang="en-US" dirty="0" smtClean="0"/>
              <a:t>25% of Future Cap and Trade Proceeds</a:t>
            </a:r>
          </a:p>
          <a:p>
            <a:pPr marL="114300" lvl="1" indent="0">
              <a:buNone/>
            </a:pPr>
            <a:endParaRPr lang="en-US" sz="1800" dirty="0" smtClean="0"/>
          </a:p>
          <a:p>
            <a:pPr lvl="0"/>
            <a:r>
              <a:rPr lang="en-US" dirty="0" smtClean="0"/>
              <a:t>Environmental Clearances:</a:t>
            </a:r>
          </a:p>
          <a:p>
            <a:pPr lvl="1"/>
            <a:r>
              <a:rPr lang="en-US" dirty="0" smtClean="0"/>
              <a:t>Merced to Fresno:  May 2012</a:t>
            </a:r>
          </a:p>
          <a:p>
            <a:pPr lvl="1"/>
            <a:r>
              <a:rPr lang="en-US" dirty="0" smtClean="0"/>
              <a:t>Fresno to Bakersfield:  June 2014</a:t>
            </a:r>
          </a:p>
          <a:p>
            <a:pPr lvl="1"/>
            <a:endParaRPr lang="en-US" sz="1800" dirty="0" smtClean="0"/>
          </a:p>
          <a:p>
            <a:pPr lvl="0"/>
            <a:r>
              <a:rPr lang="en-US" dirty="0" smtClean="0"/>
              <a:t>Construction Packages:</a:t>
            </a:r>
            <a:endParaRPr lang="en-US" dirty="0"/>
          </a:p>
          <a:p>
            <a:pPr lvl="1"/>
            <a:r>
              <a:rPr lang="en-US" dirty="0" smtClean="0"/>
              <a:t>CP 1:      Executed in August 2013, Under Estimates</a:t>
            </a:r>
            <a:endParaRPr lang="en-US" dirty="0"/>
          </a:p>
          <a:p>
            <a:pPr lvl="1"/>
            <a:r>
              <a:rPr lang="en-US" dirty="0" smtClean="0"/>
              <a:t>CP 2-3:  Contract Execution Expected in Spring 2015</a:t>
            </a:r>
          </a:p>
          <a:p>
            <a:pPr lvl="1"/>
            <a:r>
              <a:rPr lang="en-US" dirty="0" smtClean="0"/>
              <a:t>CP4:  	    Five Teams Qualified to Bid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Official Groundbreaking in January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Work is Underway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PROGRAM milestones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3"/>
          <a:stretch/>
        </p:blipFill>
        <p:spPr>
          <a:xfrm>
            <a:off x="7059244" y="182384"/>
            <a:ext cx="2046656" cy="2303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>
            <a:outerShdw dist="35921" sx="1000" sy="1000" algn="ctr" rotWithShape="0">
              <a:schemeClr val="bg2"/>
            </a:outerShdw>
            <a:reflection blurRad="12700" endPos="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75" y="1600200"/>
            <a:ext cx="2336800" cy="1752600"/>
          </a:xfrm>
          <a:prstGeom prst="roundRect">
            <a:avLst>
              <a:gd name="adj" fmla="val 16667"/>
            </a:avLst>
          </a:prstGeom>
          <a:ln w="19050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25" y="4524374"/>
            <a:ext cx="3321049" cy="2214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7692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38200"/>
            <a:ext cx="7581900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Conservation &amp; Preservation of Agricultural Land</a:t>
            </a:r>
          </a:p>
          <a:p>
            <a:pPr lvl="1"/>
            <a:r>
              <a:rPr lang="en-US" dirty="0" smtClean="0"/>
              <a:t>Department of Conservation Solicits Farmland Mitigation Proposals</a:t>
            </a:r>
          </a:p>
          <a:p>
            <a:pPr lvl="1"/>
            <a:r>
              <a:rPr lang="en-US" dirty="0" smtClean="0"/>
              <a:t>5,000 Acres of Permanent Easements in the Central Valley</a:t>
            </a:r>
          </a:p>
          <a:p>
            <a:pPr marL="114300" lvl="1" indent="0">
              <a:buNone/>
            </a:pPr>
            <a:endParaRPr lang="en-US" sz="1800" dirty="0" smtClean="0"/>
          </a:p>
          <a:p>
            <a:pPr lvl="0"/>
            <a:r>
              <a:rPr lang="en-US" dirty="0" smtClean="0"/>
              <a:t>Tier 4 Construction Equipment:</a:t>
            </a:r>
          </a:p>
          <a:p>
            <a:pPr lvl="1"/>
            <a:r>
              <a:rPr lang="en-US" dirty="0" smtClean="0"/>
              <a:t>Engines Meet Nation’s Most Stringent Standards </a:t>
            </a:r>
          </a:p>
          <a:p>
            <a:pPr lvl="1"/>
            <a:endParaRPr lang="en-US" sz="1800" dirty="0" smtClean="0"/>
          </a:p>
          <a:p>
            <a:pPr lvl="0"/>
            <a:r>
              <a:rPr lang="en-US" dirty="0" smtClean="0"/>
              <a:t>Substantial Mitigation Measures:</a:t>
            </a:r>
          </a:p>
          <a:p>
            <a:pPr lvl="1"/>
            <a:r>
              <a:rPr lang="en-US" dirty="0" smtClean="0"/>
              <a:t>Lazy K Mitigation Site</a:t>
            </a:r>
          </a:p>
          <a:p>
            <a:pPr lvl="1"/>
            <a:r>
              <a:rPr lang="en-US" dirty="0" smtClean="0"/>
              <a:t>RFP for Habitat Mitigation in Central Valley</a:t>
            </a:r>
          </a:p>
          <a:p>
            <a:pPr lvl="1"/>
            <a:endParaRPr lang="en-US" sz="1800" dirty="0" smtClean="0"/>
          </a:p>
          <a:p>
            <a:pPr lvl="0"/>
            <a:r>
              <a:rPr lang="en-US" dirty="0" smtClean="0"/>
              <a:t>Voluntary Emissions Reduction Agreement (VERA):</a:t>
            </a:r>
            <a:endParaRPr lang="en-US" dirty="0"/>
          </a:p>
          <a:p>
            <a:pPr lvl="1"/>
            <a:r>
              <a:rPr lang="en-US" dirty="0" smtClean="0"/>
              <a:t>MOU with San Joaquin Unified Air Pollution Control District</a:t>
            </a:r>
            <a:endParaRPr lang="en-US" dirty="0"/>
          </a:p>
          <a:p>
            <a:pPr lvl="1"/>
            <a:r>
              <a:rPr lang="en-US" dirty="0" smtClean="0"/>
              <a:t>Zero Net Emissions</a:t>
            </a:r>
          </a:p>
          <a:p>
            <a:pPr lvl="1"/>
            <a:r>
              <a:rPr lang="en-US" dirty="0" smtClean="0"/>
              <a:t>Replaces Aging Equipment Including Tractors and Irrigation Pumps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environmental milestones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1524000"/>
            <a:ext cx="2019300" cy="201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bg1"/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3657600"/>
            <a:ext cx="2381250" cy="1785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501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R_PPT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44047</TotalTime>
  <Words>558</Words>
  <Application>Microsoft Office PowerPoint</Application>
  <PresentationFormat>On-screen Show (4:3)</PresentationFormat>
  <Paragraphs>127</Paragraphs>
  <Slides>13</Slides>
  <Notes>7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HSR_PPT_2014</vt:lpstr>
      <vt:lpstr>A TRANSFORMATIVE INVESTMENT  IN CALIFORNIA’S FUTURE</vt:lpstr>
      <vt:lpstr>HIGH-SPEED RAIL: More Than A Transportation Program</vt:lpstr>
      <vt:lpstr>Challenges of transformative projects</vt:lpstr>
      <vt:lpstr>Why high-speed rail in California?</vt:lpstr>
      <vt:lpstr>Connecting California</vt:lpstr>
      <vt:lpstr>Key program components</vt:lpstr>
      <vt:lpstr>Connecting California</vt:lpstr>
      <vt:lpstr>key PROGRAM milestones</vt:lpstr>
      <vt:lpstr>key environmental milestones</vt:lpstr>
      <vt:lpstr>Connecting California: jobs</vt:lpstr>
      <vt:lpstr>SMALL BUSINESS PROGRAM</vt:lpstr>
      <vt:lpstr>social media: #iwillride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Domondon</dc:creator>
  <cp:lastModifiedBy>Drozd, Doug@HSR</cp:lastModifiedBy>
  <cp:revision>437</cp:revision>
  <cp:lastPrinted>2013-08-15T23:59:26Z</cp:lastPrinted>
  <dcterms:created xsi:type="dcterms:W3CDTF">2013-04-12T19:34:21Z</dcterms:created>
  <dcterms:modified xsi:type="dcterms:W3CDTF">2015-04-28T17:56:26Z</dcterms:modified>
</cp:coreProperties>
</file>