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660" r:id="rId3"/>
  </p:sldMasterIdLst>
  <p:sldIdLst>
    <p:sldId id="267" r:id="rId4"/>
    <p:sldId id="268" r:id="rId5"/>
    <p:sldId id="263" r:id="rId6"/>
    <p:sldId id="264" r:id="rId7"/>
    <p:sldId id="260" r:id="rId8"/>
    <p:sldId id="261" r:id="rId9"/>
    <p:sldId id="265" r:id="rId10"/>
    <p:sldId id="262" r:id="rId11"/>
    <p:sldId id="266" r:id="rId12"/>
    <p:sldId id="257" r:id="rId13"/>
    <p:sldId id="258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94660"/>
  </p:normalViewPr>
  <p:slideViewPr>
    <p:cSldViewPr>
      <p:cViewPr varScale="1">
        <p:scale>
          <a:sx n="111" d="100"/>
          <a:sy n="111" d="100"/>
        </p:scale>
        <p:origin x="-115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0A28-498B-44C5-AB49-74760656C9E8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9D27-4B8F-4CBF-9AD2-0B014755F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89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0A28-498B-44C5-AB49-74760656C9E8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9D27-4B8F-4CBF-9AD2-0B014755F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8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0A28-498B-44C5-AB49-74760656C9E8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9D27-4B8F-4CBF-9AD2-0B014755F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00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33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04800" y="5867400"/>
            <a:ext cx="7086600" cy="781050"/>
          </a:xfrm>
        </p:spPr>
        <p:txBody>
          <a:bodyPr anchor="t">
            <a:normAutofit/>
          </a:bodyPr>
          <a:lstStyle>
            <a:lvl1pPr algn="l">
              <a:defRPr sz="2800" b="1" cap="none" spc="0">
                <a:ln w="18415" cmpd="sng">
                  <a:noFill/>
                  <a:prstDash val="solid"/>
                </a:ln>
                <a:solidFill>
                  <a:srgbClr val="319AC9"/>
                </a:solidFill>
                <a:effectLst/>
                <a:latin typeface="Tw Cen MT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04800" y="5486400"/>
            <a:ext cx="7086600" cy="457200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2" descr="H:\PUBS Dept\Z-Library\Logos\00-Nelson Nygaard logos New\Web and PPT\PNG\NNlogo_Reverse_300dpi_PNG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8077200" y="5562600"/>
            <a:ext cx="805392" cy="1094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857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3886200"/>
            <a:ext cx="9144000" cy="1524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62400"/>
            <a:ext cx="7772400" cy="762000"/>
          </a:xfrm>
        </p:spPr>
        <p:txBody>
          <a:bodyPr anchor="b">
            <a:normAutofit/>
          </a:bodyPr>
          <a:lstStyle>
            <a:lvl1pPr algn="l">
              <a:defRPr sz="3600" b="1" cap="none" spc="0">
                <a:ln w="18415" cmpd="sng">
                  <a:noFill/>
                  <a:prstDash val="solid"/>
                </a:ln>
                <a:solidFill>
                  <a:schemeClr val="accent1"/>
                </a:solidFill>
                <a:effectLst/>
                <a:latin typeface="Tw Cen MT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724400"/>
            <a:ext cx="7772400" cy="533400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Tw Cen MT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NNlogo_Reverse_300dpi_PN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77200" y="228600"/>
            <a:ext cx="856490" cy="1164413"/>
          </a:xfrm>
          <a:prstGeom prst="rect">
            <a:avLst/>
          </a:prstGeom>
        </p:spPr>
      </p:pic>
      <p:pic>
        <p:nvPicPr>
          <p:cNvPr id="1026" name="Picture 2" descr="H:\Projects - Open\A-E\BART Capitol Corridor Vision Plan Update WP36 2014.0104\09 Graphics\Carquinez Train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9703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>
            <a:lvl1pPr>
              <a:defRPr sz="2800" b="1">
                <a:latin typeface="Tw Cen MT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906963"/>
          </a:xfrm>
        </p:spPr>
        <p:txBody>
          <a:bodyPr>
            <a:normAutofit/>
          </a:bodyPr>
          <a:lstStyle>
            <a:lvl1pPr>
              <a:defRPr sz="2400">
                <a:latin typeface="Georgia" pitchFamily="18" charset="0"/>
                <a:cs typeface="Arial" pitchFamily="34" charset="0"/>
              </a:defRPr>
            </a:lvl1pPr>
            <a:lvl2pPr>
              <a:defRPr sz="2000">
                <a:latin typeface="Georgia" pitchFamily="18" charset="0"/>
                <a:cs typeface="Arial" pitchFamily="34" charset="0"/>
              </a:defRPr>
            </a:lvl2pPr>
            <a:lvl3pPr>
              <a:defRPr sz="1800">
                <a:latin typeface="Georgia" pitchFamily="18" charset="0"/>
                <a:cs typeface="Arial" pitchFamily="34" charset="0"/>
              </a:defRPr>
            </a:lvl3pPr>
            <a:lvl4pPr>
              <a:defRPr sz="1600">
                <a:latin typeface="Georgia" pitchFamily="18" charset="0"/>
                <a:cs typeface="Arial" pitchFamily="34" charset="0"/>
              </a:defRPr>
            </a:lvl4pPr>
            <a:lvl5pPr>
              <a:defRPr sz="1600">
                <a:latin typeface="Georgia" pitchFamily="18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rot="10800000" flipV="1">
            <a:off x="533402" y="990599"/>
            <a:ext cx="8153398" cy="1"/>
          </a:xfrm>
          <a:prstGeom prst="line">
            <a:avLst/>
          </a:prstGeom>
          <a:ln w="22225" cmpd="sng"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75000">
                  <a:srgbClr val="0078A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0" descr="LOGOsmallrg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400800"/>
            <a:ext cx="339607" cy="42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471984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886200"/>
            <a:ext cx="8839200" cy="1371600"/>
          </a:xfrm>
          <a:prstGeom prst="rect">
            <a:avLst/>
          </a:prstGeom>
          <a:solidFill>
            <a:srgbClr val="319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839200" y="3886200"/>
            <a:ext cx="304800" cy="1371600"/>
          </a:xfrm>
          <a:prstGeom prst="rect">
            <a:avLst/>
          </a:prstGeom>
          <a:solidFill>
            <a:srgbClr val="007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962400"/>
            <a:ext cx="7772400" cy="1219200"/>
          </a:xfrm>
        </p:spPr>
        <p:txBody>
          <a:bodyPr anchor="ctr">
            <a:normAutofit/>
          </a:bodyPr>
          <a:lstStyle>
            <a:lvl1pPr algn="l">
              <a:defRPr sz="3600" b="0" cap="all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w Cen M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19401"/>
            <a:ext cx="7772400" cy="10541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050" name="Picture 2" descr="H:\PUBS Dept\Z-Library\Logos\00-Nelson Nygaard logos New\Web and PPT\PNG\NNlogo_Reverse_300dpi_PNG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8110008" y="228603"/>
            <a:ext cx="805392" cy="10949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 userDrawn="1"/>
        </p:nvCxnSpPr>
        <p:spPr>
          <a:xfrm rot="10800000">
            <a:off x="3" y="5334000"/>
            <a:ext cx="9143999" cy="0"/>
          </a:xfrm>
          <a:prstGeom prst="line">
            <a:avLst/>
          </a:prstGeom>
          <a:ln w="22225" cmpd="sng">
            <a:gradFill flip="none" rotWithShape="1">
              <a:gsLst>
                <a:gs pos="0">
                  <a:schemeClr val="bg1"/>
                </a:gs>
                <a:gs pos="75000">
                  <a:srgbClr val="0078A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226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371600"/>
            <a:ext cx="7772400" cy="4876800"/>
          </a:xfrm>
        </p:spPr>
        <p:txBody>
          <a:bodyPr anchor="t">
            <a:normAutofit/>
          </a:bodyPr>
          <a:lstStyle>
            <a:lvl1pPr algn="l">
              <a:defRPr sz="54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w Cen MT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“Click To Edit Master Title Style”</a:t>
            </a:r>
            <a:endParaRPr lang="en-US" dirty="0"/>
          </a:p>
        </p:txBody>
      </p:sp>
      <p:pic>
        <p:nvPicPr>
          <p:cNvPr id="5" name="Picture 2" descr="H:\PUBS Dept\Z-Library\Logos\00-Nelson Nygaard logos New\Web and PPT\PNG\NNlogo_Reverse_300dpi_PNG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8110008" y="228603"/>
            <a:ext cx="805392" cy="1094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2231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8316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8316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 descr="NN Logo Horizontal 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05653" y="6505432"/>
            <a:ext cx="804948" cy="222074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48422"/>
            <a:ext cx="381000" cy="336550"/>
          </a:xfrm>
          <a:noFill/>
        </p:spPr>
        <p:txBody>
          <a:bodyPr anchor="ctr"/>
          <a:lstStyle>
            <a:lvl1pPr algn="r">
              <a:defRPr sz="900">
                <a:solidFill>
                  <a:schemeClr val="bg1"/>
                </a:solidFill>
                <a:latin typeface="Georgia" pitchFamily="18" charset="0"/>
              </a:defRPr>
            </a:lvl1pPr>
          </a:lstStyle>
          <a:p>
            <a:pPr algn="ctr"/>
            <a:fld id="{0F5FE3CF-9BBE-41B5-82E0-58340BBFCF3A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rot="10800000">
            <a:off x="533402" y="990600"/>
            <a:ext cx="8153399" cy="0"/>
          </a:xfrm>
          <a:prstGeom prst="line">
            <a:avLst/>
          </a:prstGeom>
          <a:ln w="22225" cmpd="sng">
            <a:gradFill flip="none" rotWithShape="1">
              <a:gsLst>
                <a:gs pos="0">
                  <a:schemeClr val="bg1"/>
                </a:gs>
                <a:gs pos="75000">
                  <a:srgbClr val="0078A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08740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610600" y="6448422"/>
            <a:ext cx="381000" cy="3365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Gotham Book" pitchFamily="50" charset="0"/>
              </a:defRPr>
            </a:lvl1pPr>
          </a:lstStyle>
          <a:p>
            <a:pPr algn="ctr">
              <a:defRPr/>
            </a:pPr>
            <a:fld id="{0F5FE3CF-9BBE-41B5-82E0-58340BBFCF3A}" type="slidenum">
              <a:rPr lang="en-US" smtClean="0">
                <a:solidFill>
                  <a:prstClr val="white"/>
                </a:solidFill>
                <a:latin typeface="Georgia" pitchFamily="18" charset="0"/>
              </a:rPr>
              <a:pPr algn="ctr">
                <a:defRPr/>
              </a:pPr>
              <a:t>‹#›</a:t>
            </a:fld>
            <a:endParaRPr lang="en-US" dirty="0">
              <a:solidFill>
                <a:prstClr val="white"/>
              </a:solidFill>
              <a:latin typeface="Georgia" pitchFamily="18" charset="0"/>
            </a:endParaRPr>
          </a:p>
        </p:txBody>
      </p:sp>
      <p:pic>
        <p:nvPicPr>
          <p:cNvPr id="14" name="Picture 13" descr="NN Logo Horizontal 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05653" y="6505432"/>
            <a:ext cx="804948" cy="222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Tw Cen MT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905000"/>
            <a:ext cx="4040188" cy="4221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143000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Tw Cen MT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905000"/>
            <a:ext cx="4041775" cy="4221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rot="10800000">
            <a:off x="533402" y="990600"/>
            <a:ext cx="8153399" cy="0"/>
          </a:xfrm>
          <a:prstGeom prst="line">
            <a:avLst/>
          </a:prstGeom>
          <a:ln w="22225" cmpd="sng">
            <a:gradFill flip="none" rotWithShape="1">
              <a:gsLst>
                <a:gs pos="0">
                  <a:schemeClr val="bg1"/>
                </a:gs>
                <a:gs pos="75000">
                  <a:srgbClr val="0078A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868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48422"/>
            <a:ext cx="381000" cy="336550"/>
          </a:xfrm>
          <a:noFill/>
        </p:spPr>
        <p:txBody>
          <a:bodyPr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algn="ctr"/>
            <a:fld id="{0F5FE3CF-9BBE-41B5-82E0-58340BBFCF3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9" name="Picture 8" descr="NN Logo Horizontal 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05653" y="6505432"/>
            <a:ext cx="804948" cy="222074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 rot="10800000">
            <a:off x="533402" y="990600"/>
            <a:ext cx="8153399" cy="0"/>
          </a:xfrm>
          <a:prstGeom prst="line">
            <a:avLst/>
          </a:prstGeom>
          <a:ln w="22225" cmpd="sng">
            <a:gradFill flip="none" rotWithShape="1">
              <a:gsLst>
                <a:gs pos="0">
                  <a:schemeClr val="bg1"/>
                </a:gs>
                <a:gs pos="75000">
                  <a:srgbClr val="0078A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70673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0A28-498B-44C5-AB49-74760656C9E8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9D27-4B8F-4CBF-9AD2-0B014755F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60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334962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48422"/>
            <a:ext cx="381000" cy="336550"/>
          </a:xfrm>
          <a:noFill/>
        </p:spPr>
        <p:txBody>
          <a:bodyPr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algn="ctr"/>
            <a:fld id="{0F5FE3CF-9BBE-41B5-82E0-58340BBFCF3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" name="Picture 4" descr="NN Logo Horizontal 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05653" y="6505432"/>
            <a:ext cx="804948" cy="2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55970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48422"/>
            <a:ext cx="381000" cy="336550"/>
          </a:xfrm>
          <a:noFill/>
        </p:spPr>
        <p:txBody>
          <a:bodyPr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algn="ctr"/>
            <a:fld id="{0F5FE3CF-9BBE-41B5-82E0-58340BBFCF3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4" name="Picture 3" descr="NN Logo Horizontal 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05653" y="6505432"/>
            <a:ext cx="804948" cy="2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3266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48422"/>
            <a:ext cx="381000" cy="336550"/>
          </a:xfrm>
          <a:noFill/>
        </p:spPr>
        <p:txBody>
          <a:bodyPr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algn="ctr"/>
            <a:fld id="{0F5FE3CF-9BBE-41B5-82E0-58340BBFCF3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martArt Placeholder 7"/>
          <p:cNvSpPr>
            <a:spLocks noGrp="1"/>
          </p:cNvSpPr>
          <p:nvPr>
            <p:ph type="dgm" sz="quarter" idx="13"/>
          </p:nvPr>
        </p:nvSpPr>
        <p:spPr>
          <a:xfrm>
            <a:off x="457200" y="1219200"/>
            <a:ext cx="8229600" cy="5029200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n-US" dirty="0"/>
          </a:p>
        </p:txBody>
      </p:sp>
      <p:pic>
        <p:nvPicPr>
          <p:cNvPr id="10" name="Picture 9" descr="NN Logo Horizontal 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05653" y="6505432"/>
            <a:ext cx="804948" cy="222074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 rot="10800000">
            <a:off x="533402" y="990600"/>
            <a:ext cx="8153399" cy="0"/>
          </a:xfrm>
          <a:prstGeom prst="line">
            <a:avLst/>
          </a:prstGeom>
          <a:ln w="22225" cmpd="sng">
            <a:gradFill flip="none" rotWithShape="1">
              <a:gsLst>
                <a:gs pos="0">
                  <a:schemeClr val="bg1"/>
                </a:gs>
                <a:gs pos="75000">
                  <a:srgbClr val="0078A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068910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48422"/>
            <a:ext cx="381000" cy="336550"/>
          </a:xfrm>
          <a:noFill/>
        </p:spPr>
        <p:txBody>
          <a:bodyPr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algn="ctr"/>
            <a:fld id="{0F5FE3CF-9BBE-41B5-82E0-58340BBFCF3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9" name="Picture 8" descr="NN Logo Horizontal 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05653" y="6505432"/>
            <a:ext cx="804948" cy="2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63126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0601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Tw Cen M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12775"/>
            <a:ext cx="914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367339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Tw Cen MT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48422"/>
            <a:ext cx="381000" cy="336550"/>
          </a:xfrm>
          <a:noFill/>
        </p:spPr>
        <p:txBody>
          <a:bodyPr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algn="ctr"/>
            <a:fld id="{0F5FE3CF-9BBE-41B5-82E0-58340BBFCF3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" name="Picture 7" descr="NN Logo Horizontal 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05653" y="6505432"/>
            <a:ext cx="804948" cy="2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50325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705100" y="6443990"/>
            <a:ext cx="3733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itchFamily="34" charset="0"/>
              </a:rPr>
              <a:t>NELSON\NYGAARD CONSULTING ASSOCIATES </a:t>
            </a:r>
            <a:r>
              <a:rPr lang="en-US" sz="100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itchFamily="34" charset="0"/>
              </a:rPr>
              <a:t>© 2014</a:t>
            </a:r>
            <a:endParaRPr lang="en-US" sz="1000" dirty="0">
              <a:solidFill>
                <a:prstClr val="black">
                  <a:lumMod val="65000"/>
                  <a:lumOff val="35000"/>
                </a:prstClr>
              </a:solidFill>
              <a:latin typeface="Tw Cen MT" pitchFamily="34" charset="0"/>
            </a:endParaRPr>
          </a:p>
        </p:txBody>
      </p:sp>
      <p:pic>
        <p:nvPicPr>
          <p:cNvPr id="4" name="Picture 2" descr="H:\PUBS Dept\Z-Library\Logos\00-Nelson Nygaard logos New\Web and PPT\PNG\NNlogo_RGB_300dpi_PNG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5334" y="2400299"/>
            <a:ext cx="1513335" cy="2057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3853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705100" y="6443990"/>
            <a:ext cx="3733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itchFamily="34" charset="0"/>
              </a:rPr>
              <a:t>NELSON\NYGAARD CONSULTING ASSOCIATES © 2012</a:t>
            </a:r>
            <a:endParaRPr lang="en-US" sz="1000" dirty="0">
              <a:solidFill>
                <a:prstClr val="black">
                  <a:lumMod val="65000"/>
                  <a:lumOff val="35000"/>
                </a:prstClr>
              </a:solidFill>
              <a:latin typeface="Tw Cen MT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286000" y="36576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First </a:t>
            </a:r>
            <a:r>
              <a:rPr lang="en-US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Lastname</a:t>
            </a:r>
            <a:endParaRPr lang="en-US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itchFamily="34" charset="0"/>
            </a:endParaRPr>
          </a:p>
          <a:p>
            <a:pPr algn="ctr">
              <a:buFont typeface="Arial" charset="0"/>
              <a:buNone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111 Address Street</a:t>
            </a:r>
          </a:p>
          <a:p>
            <a:pPr algn="ctr">
              <a:buFont typeface="Arial" charset="0"/>
              <a:buNone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City, ST 12345</a:t>
            </a:r>
          </a:p>
          <a:p>
            <a:pPr algn="ctr">
              <a:buFont typeface="Arial" charset="0"/>
              <a:buNone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(555) 555-1212</a:t>
            </a:r>
          </a:p>
          <a:p>
            <a:pPr algn="ctr">
              <a:buFont typeface="Arial" charset="0"/>
              <a:buNone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email@nelsonnygaard.com</a:t>
            </a:r>
          </a:p>
        </p:txBody>
      </p:sp>
      <p:pic>
        <p:nvPicPr>
          <p:cNvPr id="5" name="Picture 2" descr="H:\PUBS Dept\Z-Library\Logos\00-Nelson Nygaard logos New\Web and PPT\PNG\NNlogo_RGB_300dpi_PNG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5334" y="1265873"/>
            <a:ext cx="1513335" cy="2057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167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33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04800" y="5867400"/>
            <a:ext cx="7086600" cy="781050"/>
          </a:xfrm>
        </p:spPr>
        <p:txBody>
          <a:bodyPr anchor="t">
            <a:normAutofit/>
          </a:bodyPr>
          <a:lstStyle>
            <a:lvl1pPr algn="l">
              <a:defRPr sz="2800" b="1" cap="none" spc="0">
                <a:ln w="18415" cmpd="sng">
                  <a:noFill/>
                  <a:prstDash val="solid"/>
                </a:ln>
                <a:solidFill>
                  <a:srgbClr val="319AC9"/>
                </a:solidFill>
                <a:effectLst/>
                <a:latin typeface="Tw Cen MT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04800" y="5486400"/>
            <a:ext cx="7086600" cy="457200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2" descr="H:\PUBS Dept\Z-Library\Logos\00-Nelson Nygaard logos New\Web and PPT\PNG\NNlogo_Reverse_300dpi_PNG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8077200" y="5562600"/>
            <a:ext cx="805392" cy="1094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139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3886200"/>
            <a:ext cx="9144000" cy="1524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62400"/>
            <a:ext cx="7772400" cy="762000"/>
          </a:xfrm>
        </p:spPr>
        <p:txBody>
          <a:bodyPr anchor="b">
            <a:normAutofit/>
          </a:bodyPr>
          <a:lstStyle>
            <a:lvl1pPr algn="l">
              <a:defRPr sz="3600" b="1" cap="none" spc="0">
                <a:ln w="18415" cmpd="sng">
                  <a:noFill/>
                  <a:prstDash val="solid"/>
                </a:ln>
                <a:solidFill>
                  <a:schemeClr val="accent1"/>
                </a:solidFill>
                <a:effectLst/>
                <a:latin typeface="Tw Cen MT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724400"/>
            <a:ext cx="7772400" cy="533400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Tw Cen MT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NNlogo_Reverse_300dpi_PN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77200" y="228600"/>
            <a:ext cx="856490" cy="1164413"/>
          </a:xfrm>
          <a:prstGeom prst="rect">
            <a:avLst/>
          </a:prstGeom>
        </p:spPr>
      </p:pic>
      <p:pic>
        <p:nvPicPr>
          <p:cNvPr id="1026" name="Picture 2" descr="H:\Projects - Open\A-E\BART Capitol Corridor Vision Plan Update WP36 2014.0104\09 Graphics\Carquinez Train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201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>
            <a:lvl1pPr>
              <a:defRPr sz="2800" b="1">
                <a:latin typeface="Tw Cen MT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906963"/>
          </a:xfrm>
        </p:spPr>
        <p:txBody>
          <a:bodyPr>
            <a:normAutofit/>
          </a:bodyPr>
          <a:lstStyle>
            <a:lvl1pPr>
              <a:defRPr sz="2400">
                <a:latin typeface="Georgia" pitchFamily="18" charset="0"/>
                <a:cs typeface="Arial" pitchFamily="34" charset="0"/>
              </a:defRPr>
            </a:lvl1pPr>
            <a:lvl2pPr>
              <a:defRPr sz="2000">
                <a:latin typeface="Georgia" pitchFamily="18" charset="0"/>
                <a:cs typeface="Arial" pitchFamily="34" charset="0"/>
              </a:defRPr>
            </a:lvl2pPr>
            <a:lvl3pPr>
              <a:defRPr sz="1800">
                <a:latin typeface="Georgia" pitchFamily="18" charset="0"/>
                <a:cs typeface="Arial" pitchFamily="34" charset="0"/>
              </a:defRPr>
            </a:lvl3pPr>
            <a:lvl4pPr>
              <a:defRPr sz="1600">
                <a:latin typeface="Georgia" pitchFamily="18" charset="0"/>
                <a:cs typeface="Arial" pitchFamily="34" charset="0"/>
              </a:defRPr>
            </a:lvl4pPr>
            <a:lvl5pPr>
              <a:defRPr sz="1600">
                <a:latin typeface="Georgia" pitchFamily="18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rot="10800000" flipV="1">
            <a:off x="533402" y="990599"/>
            <a:ext cx="8153398" cy="1"/>
          </a:xfrm>
          <a:prstGeom prst="line">
            <a:avLst/>
          </a:prstGeom>
          <a:ln w="22225" cmpd="sng"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75000">
                  <a:srgbClr val="0078A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0" descr="LOGOsmallrg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400800"/>
            <a:ext cx="339607" cy="42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102985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0A28-498B-44C5-AB49-74760656C9E8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9D27-4B8F-4CBF-9AD2-0B014755F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378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886200"/>
            <a:ext cx="8839200" cy="1371600"/>
          </a:xfrm>
          <a:prstGeom prst="rect">
            <a:avLst/>
          </a:prstGeom>
          <a:solidFill>
            <a:srgbClr val="319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839200" y="3886200"/>
            <a:ext cx="304800" cy="1371600"/>
          </a:xfrm>
          <a:prstGeom prst="rect">
            <a:avLst/>
          </a:prstGeom>
          <a:solidFill>
            <a:srgbClr val="007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962400"/>
            <a:ext cx="7772400" cy="1219200"/>
          </a:xfrm>
        </p:spPr>
        <p:txBody>
          <a:bodyPr anchor="ctr">
            <a:normAutofit/>
          </a:bodyPr>
          <a:lstStyle>
            <a:lvl1pPr algn="l">
              <a:defRPr sz="3600" b="0" cap="all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w Cen M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19401"/>
            <a:ext cx="7772400" cy="10541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050" name="Picture 2" descr="H:\PUBS Dept\Z-Library\Logos\00-Nelson Nygaard logos New\Web and PPT\PNG\NNlogo_Reverse_300dpi_PNG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8110008" y="228603"/>
            <a:ext cx="805392" cy="10949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 userDrawn="1"/>
        </p:nvCxnSpPr>
        <p:spPr>
          <a:xfrm rot="10800000">
            <a:off x="3" y="5334000"/>
            <a:ext cx="9143999" cy="0"/>
          </a:xfrm>
          <a:prstGeom prst="line">
            <a:avLst/>
          </a:prstGeom>
          <a:ln w="22225" cmpd="sng">
            <a:gradFill flip="none" rotWithShape="1">
              <a:gsLst>
                <a:gs pos="0">
                  <a:schemeClr val="bg1"/>
                </a:gs>
                <a:gs pos="75000">
                  <a:srgbClr val="0078A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331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371600"/>
            <a:ext cx="7772400" cy="4876800"/>
          </a:xfrm>
        </p:spPr>
        <p:txBody>
          <a:bodyPr anchor="t">
            <a:normAutofit/>
          </a:bodyPr>
          <a:lstStyle>
            <a:lvl1pPr algn="l">
              <a:defRPr sz="54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w Cen MT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“Click To Edit Master Title Style”</a:t>
            </a:r>
            <a:endParaRPr lang="en-US" dirty="0"/>
          </a:p>
        </p:txBody>
      </p:sp>
      <p:pic>
        <p:nvPicPr>
          <p:cNvPr id="5" name="Picture 2" descr="H:\PUBS Dept\Z-Library\Logos\00-Nelson Nygaard logos New\Web and PPT\PNG\NNlogo_Reverse_300dpi_PNG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8110008" y="228603"/>
            <a:ext cx="805392" cy="1094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567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8316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8316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 descr="NN Logo Horizontal 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05653" y="6505432"/>
            <a:ext cx="804948" cy="222074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48422"/>
            <a:ext cx="381000" cy="336550"/>
          </a:xfrm>
          <a:noFill/>
        </p:spPr>
        <p:txBody>
          <a:bodyPr anchor="ctr"/>
          <a:lstStyle>
            <a:lvl1pPr algn="r">
              <a:defRPr sz="900">
                <a:solidFill>
                  <a:schemeClr val="bg1"/>
                </a:solidFill>
                <a:latin typeface="Georgia" pitchFamily="18" charset="0"/>
              </a:defRPr>
            </a:lvl1pPr>
          </a:lstStyle>
          <a:p>
            <a:pPr algn="ctr"/>
            <a:fld id="{0F5FE3CF-9BBE-41B5-82E0-58340BBFCF3A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rot="10800000">
            <a:off x="533402" y="990600"/>
            <a:ext cx="8153399" cy="0"/>
          </a:xfrm>
          <a:prstGeom prst="line">
            <a:avLst/>
          </a:prstGeom>
          <a:ln w="22225" cmpd="sng">
            <a:gradFill flip="none" rotWithShape="1">
              <a:gsLst>
                <a:gs pos="0">
                  <a:schemeClr val="bg1"/>
                </a:gs>
                <a:gs pos="75000">
                  <a:srgbClr val="0078A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98744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610600" y="6448422"/>
            <a:ext cx="381000" cy="3365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Gotham Book" pitchFamily="50" charset="0"/>
              </a:defRPr>
            </a:lvl1pPr>
          </a:lstStyle>
          <a:p>
            <a:pPr algn="ctr">
              <a:defRPr/>
            </a:pPr>
            <a:fld id="{0F5FE3CF-9BBE-41B5-82E0-58340BBFCF3A}" type="slidenum">
              <a:rPr lang="en-US" smtClean="0">
                <a:solidFill>
                  <a:prstClr val="white"/>
                </a:solidFill>
                <a:latin typeface="Georgia" pitchFamily="18" charset="0"/>
              </a:rPr>
              <a:pPr algn="ctr">
                <a:defRPr/>
              </a:pPr>
              <a:t>‹#›</a:t>
            </a:fld>
            <a:endParaRPr lang="en-US" dirty="0">
              <a:solidFill>
                <a:prstClr val="white"/>
              </a:solidFill>
              <a:latin typeface="Georgia" pitchFamily="18" charset="0"/>
            </a:endParaRPr>
          </a:p>
        </p:txBody>
      </p:sp>
      <p:pic>
        <p:nvPicPr>
          <p:cNvPr id="14" name="Picture 13" descr="NN Logo Horizontal 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05653" y="6505432"/>
            <a:ext cx="804948" cy="222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Tw Cen MT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905000"/>
            <a:ext cx="4040188" cy="4221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143000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Tw Cen MT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905000"/>
            <a:ext cx="4041775" cy="4221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rot="10800000">
            <a:off x="533402" y="990600"/>
            <a:ext cx="8153399" cy="0"/>
          </a:xfrm>
          <a:prstGeom prst="line">
            <a:avLst/>
          </a:prstGeom>
          <a:ln w="22225" cmpd="sng">
            <a:gradFill flip="none" rotWithShape="1">
              <a:gsLst>
                <a:gs pos="0">
                  <a:schemeClr val="bg1"/>
                </a:gs>
                <a:gs pos="75000">
                  <a:srgbClr val="0078A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413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48422"/>
            <a:ext cx="381000" cy="336550"/>
          </a:xfrm>
          <a:noFill/>
        </p:spPr>
        <p:txBody>
          <a:bodyPr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algn="ctr"/>
            <a:fld id="{0F5FE3CF-9BBE-41B5-82E0-58340BBFCF3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9" name="Picture 8" descr="NN Logo Horizontal 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05653" y="6505432"/>
            <a:ext cx="804948" cy="222074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 rot="10800000">
            <a:off x="533402" y="990600"/>
            <a:ext cx="8153399" cy="0"/>
          </a:xfrm>
          <a:prstGeom prst="line">
            <a:avLst/>
          </a:prstGeom>
          <a:ln w="22225" cmpd="sng">
            <a:gradFill flip="none" rotWithShape="1">
              <a:gsLst>
                <a:gs pos="0">
                  <a:schemeClr val="bg1"/>
                </a:gs>
                <a:gs pos="75000">
                  <a:srgbClr val="0078A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781078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334962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48422"/>
            <a:ext cx="381000" cy="336550"/>
          </a:xfrm>
          <a:noFill/>
        </p:spPr>
        <p:txBody>
          <a:bodyPr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algn="ctr"/>
            <a:fld id="{0F5FE3CF-9BBE-41B5-82E0-58340BBFCF3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" name="Picture 4" descr="NN Logo Horizontal 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05653" y="6505432"/>
            <a:ext cx="804948" cy="2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87955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48422"/>
            <a:ext cx="381000" cy="336550"/>
          </a:xfrm>
          <a:noFill/>
        </p:spPr>
        <p:txBody>
          <a:bodyPr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algn="ctr"/>
            <a:fld id="{0F5FE3CF-9BBE-41B5-82E0-58340BBFCF3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4" name="Picture 3" descr="NN Logo Horizontal 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05653" y="6505432"/>
            <a:ext cx="804948" cy="2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62357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48422"/>
            <a:ext cx="381000" cy="336550"/>
          </a:xfrm>
          <a:noFill/>
        </p:spPr>
        <p:txBody>
          <a:bodyPr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algn="ctr"/>
            <a:fld id="{0F5FE3CF-9BBE-41B5-82E0-58340BBFCF3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martArt Placeholder 7"/>
          <p:cNvSpPr>
            <a:spLocks noGrp="1"/>
          </p:cNvSpPr>
          <p:nvPr>
            <p:ph type="dgm" sz="quarter" idx="13"/>
          </p:nvPr>
        </p:nvSpPr>
        <p:spPr>
          <a:xfrm>
            <a:off x="457200" y="1219200"/>
            <a:ext cx="8229600" cy="5029200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n-US" dirty="0"/>
          </a:p>
        </p:txBody>
      </p:sp>
      <p:pic>
        <p:nvPicPr>
          <p:cNvPr id="10" name="Picture 9" descr="NN Logo Horizontal 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05653" y="6505432"/>
            <a:ext cx="804948" cy="222074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 rot="10800000">
            <a:off x="533402" y="990600"/>
            <a:ext cx="8153399" cy="0"/>
          </a:xfrm>
          <a:prstGeom prst="line">
            <a:avLst/>
          </a:prstGeom>
          <a:ln w="22225" cmpd="sng">
            <a:gradFill flip="none" rotWithShape="1">
              <a:gsLst>
                <a:gs pos="0">
                  <a:schemeClr val="bg1"/>
                </a:gs>
                <a:gs pos="75000">
                  <a:srgbClr val="0078A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702497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48422"/>
            <a:ext cx="381000" cy="336550"/>
          </a:xfrm>
          <a:noFill/>
        </p:spPr>
        <p:txBody>
          <a:bodyPr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algn="ctr"/>
            <a:fld id="{0F5FE3CF-9BBE-41B5-82E0-58340BBFCF3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9" name="Picture 8" descr="NN Logo Horizontal 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05653" y="6505432"/>
            <a:ext cx="804948" cy="2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11197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0601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Tw Cen M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12775"/>
            <a:ext cx="914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367339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Tw Cen MT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48422"/>
            <a:ext cx="381000" cy="336550"/>
          </a:xfrm>
          <a:noFill/>
        </p:spPr>
        <p:txBody>
          <a:bodyPr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algn="ctr"/>
            <a:fld id="{0F5FE3CF-9BBE-41B5-82E0-58340BBFCF3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" name="Picture 7" descr="NN Logo Horizontal 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05653" y="6505432"/>
            <a:ext cx="804948" cy="2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3344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0A28-498B-44C5-AB49-74760656C9E8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9D27-4B8F-4CBF-9AD2-0B014755F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74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705100" y="6443990"/>
            <a:ext cx="3733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itchFamily="34" charset="0"/>
              </a:rPr>
              <a:t>NELSON\NYGAARD CONSULTING ASSOCIATES </a:t>
            </a:r>
            <a:r>
              <a:rPr lang="en-US" sz="100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itchFamily="34" charset="0"/>
              </a:rPr>
              <a:t>© 2014</a:t>
            </a:r>
            <a:endParaRPr lang="en-US" sz="1000" dirty="0">
              <a:solidFill>
                <a:prstClr val="black">
                  <a:lumMod val="65000"/>
                  <a:lumOff val="35000"/>
                </a:prstClr>
              </a:solidFill>
              <a:latin typeface="Tw Cen MT" pitchFamily="34" charset="0"/>
            </a:endParaRPr>
          </a:p>
        </p:txBody>
      </p:sp>
      <p:pic>
        <p:nvPicPr>
          <p:cNvPr id="4" name="Picture 2" descr="H:\PUBS Dept\Z-Library\Logos\00-Nelson Nygaard logos New\Web and PPT\PNG\NNlogo_RGB_300dpi_PNG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5334" y="2400299"/>
            <a:ext cx="1513335" cy="2057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9771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705100" y="6443990"/>
            <a:ext cx="3733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itchFamily="34" charset="0"/>
              </a:rPr>
              <a:t>NELSON\NYGAARD CONSULTING ASSOCIATES © 2012</a:t>
            </a:r>
            <a:endParaRPr lang="en-US" sz="1000" dirty="0">
              <a:solidFill>
                <a:prstClr val="black">
                  <a:lumMod val="65000"/>
                  <a:lumOff val="35000"/>
                </a:prstClr>
              </a:solidFill>
              <a:latin typeface="Tw Cen MT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286000" y="36576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First </a:t>
            </a:r>
            <a:r>
              <a:rPr lang="en-US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Lastname</a:t>
            </a:r>
            <a:endParaRPr lang="en-US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itchFamily="34" charset="0"/>
            </a:endParaRPr>
          </a:p>
          <a:p>
            <a:pPr algn="ctr">
              <a:buFont typeface="Arial" charset="0"/>
              <a:buNone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111 Address Street</a:t>
            </a:r>
          </a:p>
          <a:p>
            <a:pPr algn="ctr">
              <a:buFont typeface="Arial" charset="0"/>
              <a:buNone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City, ST 12345</a:t>
            </a:r>
          </a:p>
          <a:p>
            <a:pPr algn="ctr">
              <a:buFont typeface="Arial" charset="0"/>
              <a:buNone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(555) 555-1212</a:t>
            </a:r>
          </a:p>
          <a:p>
            <a:pPr algn="ctr">
              <a:buFont typeface="Arial" charset="0"/>
              <a:buNone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email@nelsonnygaard.com</a:t>
            </a:r>
          </a:p>
        </p:txBody>
      </p:sp>
      <p:pic>
        <p:nvPicPr>
          <p:cNvPr id="5" name="Picture 2" descr="H:\PUBS Dept\Z-Library\Logos\00-Nelson Nygaard logos New\Web and PPT\PNG\NNlogo_RGB_300dpi_PNG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5334" y="1265873"/>
            <a:ext cx="1513335" cy="2057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118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0A28-498B-44C5-AB49-74760656C9E8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9D27-4B8F-4CBF-9AD2-0B014755F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84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0A28-498B-44C5-AB49-74760656C9E8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9D27-4B8F-4CBF-9AD2-0B014755F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6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0A28-498B-44C5-AB49-74760656C9E8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9D27-4B8F-4CBF-9AD2-0B014755F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5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0A28-498B-44C5-AB49-74760656C9E8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9D27-4B8F-4CBF-9AD2-0B014755F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97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0A28-498B-44C5-AB49-74760656C9E8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9D27-4B8F-4CBF-9AD2-0B014755F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6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B0A28-498B-44C5-AB49-74760656C9E8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9D27-4B8F-4CBF-9AD2-0B014755F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4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fld id="{0F5FE3CF-9BBE-41B5-82E0-58340BBFCF3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>
              <a:lumMod val="85000"/>
              <a:lumOff val="15000"/>
            </a:schemeClr>
          </a:solidFill>
          <a:latin typeface="Tw Cen MT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800" kern="1200">
          <a:solidFill>
            <a:schemeClr val="tx1">
              <a:lumMod val="85000"/>
              <a:lumOff val="15000"/>
            </a:schemeClr>
          </a:solidFill>
          <a:latin typeface="Georgia" pitchFamily="18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2400" kern="1200">
          <a:solidFill>
            <a:schemeClr val="tx1">
              <a:lumMod val="85000"/>
              <a:lumOff val="15000"/>
            </a:schemeClr>
          </a:solidFill>
          <a:latin typeface="Georgia" pitchFamily="18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Georgia" pitchFamily="18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1800" kern="1200">
          <a:solidFill>
            <a:schemeClr val="tx1">
              <a:lumMod val="85000"/>
              <a:lumOff val="15000"/>
            </a:schemeClr>
          </a:solidFill>
          <a:latin typeface="Georgia" pitchFamily="18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»"/>
        <a:defRPr sz="1800" kern="1200">
          <a:solidFill>
            <a:schemeClr val="tx1">
              <a:lumMod val="85000"/>
              <a:lumOff val="15000"/>
            </a:schemeClr>
          </a:solidFill>
          <a:latin typeface="Georgia" pitchFamily="18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fld id="{0F5FE3CF-9BBE-41B5-82E0-58340BBFCF3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>
              <a:lumMod val="85000"/>
              <a:lumOff val="15000"/>
            </a:schemeClr>
          </a:solidFill>
          <a:latin typeface="Tw Cen MT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800" kern="1200">
          <a:solidFill>
            <a:schemeClr val="tx1">
              <a:lumMod val="85000"/>
              <a:lumOff val="15000"/>
            </a:schemeClr>
          </a:solidFill>
          <a:latin typeface="Georgia" pitchFamily="18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2400" kern="1200">
          <a:solidFill>
            <a:schemeClr val="tx1">
              <a:lumMod val="85000"/>
              <a:lumOff val="15000"/>
            </a:schemeClr>
          </a:solidFill>
          <a:latin typeface="Georgia" pitchFamily="18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Georgia" pitchFamily="18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1800" kern="1200">
          <a:solidFill>
            <a:schemeClr val="tx1">
              <a:lumMod val="85000"/>
              <a:lumOff val="15000"/>
            </a:schemeClr>
          </a:solidFill>
          <a:latin typeface="Georgia" pitchFamily="18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»"/>
        <a:defRPr sz="1800" kern="1200">
          <a:solidFill>
            <a:schemeClr val="tx1">
              <a:lumMod val="85000"/>
              <a:lumOff val="15000"/>
            </a:schemeClr>
          </a:solidFill>
          <a:latin typeface="Georgia" pitchFamily="18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8382000" cy="1066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Service Integration:</a:t>
            </a:r>
            <a:b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Service Integration for Our Grandkids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172200" y="4953000"/>
            <a:ext cx="2971800" cy="99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Jim Allison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Manager of Planning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Capitol Corridor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464" y="1638162"/>
            <a:ext cx="7620000" cy="2677656"/>
          </a:xfrm>
          <a:prstGeom prst="rect">
            <a:avLst/>
          </a:prstGeom>
          <a:noFill/>
        </p:spPr>
        <p:txBody>
          <a:bodyPr wrap="square" lIns="182880" tIns="182880" rIns="182880" bIns="182880" rtlCol="0">
            <a:spAutoFit/>
          </a:bodyPr>
          <a:lstStyle/>
          <a:p>
            <a:pPr marL="344488" indent="-34448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1-hour travel time between Sacramento and Oakland</a:t>
            </a:r>
          </a:p>
          <a:p>
            <a:pPr marL="344488" indent="-34448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Clockface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frequency with 90 daily trains between Sacramento and San Jose</a:t>
            </a:r>
          </a:p>
          <a:p>
            <a:pPr marL="344488" indent="-34448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Minimize freight and passenger railroad interference</a:t>
            </a:r>
          </a:p>
          <a:p>
            <a:pPr marL="344488" indent="-34448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Increase railroad safety (grade separations, signal technology)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1626065"/>
              </p:ext>
            </p:extLst>
          </p:nvPr>
        </p:nvGraphicFramePr>
        <p:xfrm>
          <a:off x="771464" y="4849218"/>
          <a:ext cx="7620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800"/>
                <a:gridCol w="2476712"/>
                <a:gridCol w="2091488"/>
              </a:tblGrid>
              <a:tr h="36607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Rockwell" pitchFamily="18" charset="0"/>
                          <a:cs typeface="Arial" pitchFamily="34" charset="0"/>
                        </a:rPr>
                        <a:t>2015</a:t>
                      </a:r>
                      <a:r>
                        <a:rPr lang="en-US" sz="1400" b="1" baseline="0" dirty="0" smtClean="0">
                          <a:latin typeface="Rockwell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1" dirty="0" smtClean="0">
                          <a:latin typeface="Rockwell" pitchFamily="18" charset="0"/>
                          <a:cs typeface="Arial" pitchFamily="34" charset="0"/>
                        </a:rPr>
                        <a:t>Service</a:t>
                      </a:r>
                      <a:endParaRPr lang="en-US" sz="1400" b="1" dirty="0">
                        <a:latin typeface="Rockwell" pitchFamily="18" charset="0"/>
                        <a:cs typeface="Arial" pitchFamily="34" charset="0"/>
                      </a:endParaRPr>
                    </a:p>
                  </a:txBody>
                  <a:tcPr marT="91440" marB="9144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latin typeface="Rockwell" pitchFamily="18" charset="0"/>
                          <a:cs typeface="Arial" pitchFamily="34" charset="0"/>
                        </a:rPr>
                        <a:t>2040 Baseline 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latin typeface="Rockwell" pitchFamily="18" charset="0"/>
                          <a:cs typeface="Arial" pitchFamily="34" charset="0"/>
                        </a:rPr>
                        <a:t>(2015 Service Levels)</a:t>
                      </a:r>
                      <a:endParaRPr lang="en-US" sz="1400" b="1" dirty="0">
                        <a:latin typeface="Rockwell" pitchFamily="18" charset="0"/>
                        <a:cs typeface="Arial" pitchFamily="34" charset="0"/>
                      </a:endParaRPr>
                    </a:p>
                  </a:txBody>
                  <a:tcPr marT="91440" marB="9144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Rockwell" pitchFamily="18" charset="0"/>
                          <a:cs typeface="Arial" pitchFamily="34" charset="0"/>
                        </a:rPr>
                        <a:t>2040 Vision with Growth*</a:t>
                      </a:r>
                      <a:endParaRPr lang="en-US" sz="1400" b="1" dirty="0">
                        <a:latin typeface="Rockwell" pitchFamily="18" charset="0"/>
                        <a:cs typeface="Arial" pitchFamily="34" charset="0"/>
                      </a:endParaRPr>
                    </a:p>
                  </a:txBody>
                  <a:tcPr marT="91440" marB="91440" anchor="ctr"/>
                </a:tc>
              </a:tr>
              <a:tr h="27455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pitchFamily="34" charset="0"/>
                          <a:cs typeface="Arial" pitchFamily="34" charset="0"/>
                        </a:rPr>
                        <a:t>1,402,300</a:t>
                      </a:r>
                      <a:endParaRPr 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91440" marB="9144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pitchFamily="34" charset="0"/>
                          <a:cs typeface="Arial" pitchFamily="34" charset="0"/>
                        </a:rPr>
                        <a:t>2,267,200</a:t>
                      </a:r>
                      <a:endParaRPr 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91440" marB="9144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1350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Arial" pitchFamily="34" charset="0"/>
                          <a:cs typeface="Arial" pitchFamily="34" charset="0"/>
                        </a:rPr>
                        <a:t>6,112,567</a:t>
                      </a:r>
                    </a:p>
                  </a:txBody>
                  <a:tcPr marT="91440" marB="91440" anchor="ctr">
                    <a:solidFill>
                      <a:srgbClr val="E9EDF4"/>
                    </a:solidFill>
                  </a:tcPr>
                </a:tc>
              </a:tr>
              <a:tr h="27455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Rockwell" pitchFamily="18" charset="0"/>
                          <a:cs typeface="Arial" pitchFamily="34" charset="0"/>
                        </a:rPr>
                        <a:t>% increase above 2015 service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Rockwell" pitchFamily="18" charset="0"/>
                        <a:cs typeface="Arial" pitchFamily="34" charset="0"/>
                      </a:endParaRPr>
                    </a:p>
                  </a:txBody>
                  <a:tcPr marT="91440" marB="9144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62%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91440" marB="9144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1350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336%</a:t>
                      </a:r>
                    </a:p>
                  </a:txBody>
                  <a:tcPr marT="91440" marB="91440" anchor="ctr">
                    <a:solidFill>
                      <a:srgbClr val="E9EDF4"/>
                    </a:solidFill>
                  </a:tcPr>
                </a:tc>
              </a:tr>
              <a:tr h="216513"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itchFamily="34" charset="0"/>
                          <a:cs typeface="Arial" pitchFamily="34" charset="0"/>
                        </a:rPr>
                        <a:t>*Average</a:t>
                      </a:r>
                      <a:r>
                        <a:rPr lang="en-US" sz="1100" b="0" baseline="0" dirty="0" smtClean="0">
                          <a:latin typeface="Arial" pitchFamily="34" charset="0"/>
                          <a:cs typeface="Arial" pitchFamily="34" charset="0"/>
                        </a:rPr>
                        <a:t> ridership growth for several alignment alternatives considered in the Vision Plan Update (2014). </a:t>
                      </a:r>
                      <a:endParaRPr lang="en-US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91440" marB="9144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40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1464" y="4392018"/>
            <a:ext cx="7620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Rockwell" pitchFamily="18" charset="0"/>
              </a:rPr>
              <a:t>Initial Vision Plan Ridership Estimates</a:t>
            </a:r>
            <a:endParaRPr lang="en-US" sz="2400" dirty="0">
              <a:latin typeface="Rockwell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258" y="1115418"/>
            <a:ext cx="760973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Rockwell" pitchFamily="18" charset="0"/>
              </a:rPr>
              <a:t>Vision Plan Key Concepts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Service Integration is:</a:t>
            </a:r>
            <a:br>
              <a:rPr lang="en-US" dirty="0" smtClean="0"/>
            </a:br>
            <a:r>
              <a:rPr lang="en-US" dirty="0" smtClean="0"/>
              <a:t>Planning for Future Mobility Needs Now</a:t>
            </a:r>
            <a:endParaRPr lang="en-US" dirty="0"/>
          </a:p>
        </p:txBody>
      </p:sp>
      <p:pic>
        <p:nvPicPr>
          <p:cNvPr id="3074" name="Picture 2" descr="http://pixabay.com/static/uploads/photo/2013/07/12/15/59/key-150700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966384"/>
            <a:ext cx="990600" cy="4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71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286" y="802049"/>
            <a:ext cx="79248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Rockwell" pitchFamily="18" charset="0"/>
              </a:rPr>
              <a:t>CCJPA Vision Plan: Key Focus Areas</a:t>
            </a:r>
            <a:endParaRPr lang="en-US" sz="24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16" y="1283765"/>
            <a:ext cx="4257470" cy="5509668"/>
          </a:xfrm>
          <a:prstGeom prst="rect">
            <a:avLst/>
          </a:prstGeom>
        </p:spPr>
      </p:pic>
      <p:sp>
        <p:nvSpPr>
          <p:cNvPr id="4" name="Line Callout 1 3"/>
          <p:cNvSpPr/>
          <p:nvPr/>
        </p:nvSpPr>
        <p:spPr>
          <a:xfrm>
            <a:off x="4793674" y="5137444"/>
            <a:ext cx="981411" cy="1513114"/>
          </a:xfrm>
          <a:prstGeom prst="borderCallout1">
            <a:avLst>
              <a:gd name="adj1" fmla="val 58004"/>
              <a:gd name="adj2" fmla="val -796"/>
              <a:gd name="adj3" fmla="val 80089"/>
              <a:gd name="adj4" fmla="val -62638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4555886" y="4897958"/>
            <a:ext cx="237789" cy="239486"/>
          </a:xfrm>
          <a:prstGeom prst="borderCallout1">
            <a:avLst>
              <a:gd name="adj1" fmla="val 74049"/>
              <a:gd name="adj2" fmla="val -2500"/>
              <a:gd name="adj3" fmla="val 244141"/>
              <a:gd name="adj4" fmla="val -171869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4441586" y="3499283"/>
            <a:ext cx="1028700" cy="1062207"/>
          </a:xfrm>
          <a:prstGeom prst="borderCallout1">
            <a:avLst>
              <a:gd name="adj1" fmla="val 20484"/>
              <a:gd name="adj2" fmla="val -741"/>
              <a:gd name="adj3" fmla="val -1138"/>
              <a:gd name="adj4" fmla="val -28107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5089286" y="2447166"/>
            <a:ext cx="1718149" cy="1917391"/>
          </a:xfrm>
          <a:prstGeom prst="borderCallout1">
            <a:avLst>
              <a:gd name="adj1" fmla="val 33881"/>
              <a:gd name="adj2" fmla="val 55"/>
              <a:gd name="adj3" fmla="val 4222"/>
              <a:gd name="adj4" fmla="val -54116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Line Callout 1 11"/>
          <p:cNvSpPr/>
          <p:nvPr/>
        </p:nvSpPr>
        <p:spPr>
          <a:xfrm>
            <a:off x="4441586" y="4561490"/>
            <a:ext cx="380999" cy="412668"/>
          </a:xfrm>
          <a:prstGeom prst="borderCallout1">
            <a:avLst>
              <a:gd name="adj1" fmla="val 47974"/>
              <a:gd name="adj2" fmla="val -581"/>
              <a:gd name="adj3" fmla="val -4697"/>
              <a:gd name="adj4" fmla="val -70575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Line Callout 1 13"/>
          <p:cNvSpPr/>
          <p:nvPr/>
        </p:nvSpPr>
        <p:spPr>
          <a:xfrm>
            <a:off x="6565624" y="1468958"/>
            <a:ext cx="1317098" cy="1219200"/>
          </a:xfrm>
          <a:prstGeom prst="borderCallout1">
            <a:avLst>
              <a:gd name="adj1" fmla="val 42025"/>
              <a:gd name="adj2" fmla="val -577"/>
              <a:gd name="adj3" fmla="val 20950"/>
              <a:gd name="adj4" fmla="val -181486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287" y="5894001"/>
            <a:ext cx="365121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lIns="91440" tIns="91440" rIns="91440" bIns="91440" rtlCol="0">
            <a:spAutoFit/>
          </a:bodyPr>
          <a:lstStyle/>
          <a:p>
            <a:pPr marL="228600" indent="-171450" algn="ctr"/>
            <a:r>
              <a:rPr lang="en-US" sz="1100" b="1" dirty="0" smtClean="0">
                <a:latin typeface="Rockwell" pitchFamily="18" charset="0"/>
                <a:cs typeface="Arial" pitchFamily="34" charset="0"/>
              </a:rPr>
              <a:t>San Jose – Oakland Coliseum</a:t>
            </a:r>
            <a:endParaRPr lang="en-US" sz="1100" dirty="0">
              <a:latin typeface="Rockwell" pitchFamily="18" charset="0"/>
              <a:cs typeface="Arial" pitchFamily="34" charset="0"/>
            </a:endParaRPr>
          </a:p>
          <a:p>
            <a:pPr marL="228600" indent="-171450">
              <a:buFont typeface="Wingdings" pitchFamily="2" charset="2"/>
              <a:buChar char="§"/>
            </a:pPr>
            <a:r>
              <a:rPr lang="en-US" sz="1050" dirty="0" smtClean="0">
                <a:latin typeface="Arial" pitchFamily="34" charset="0"/>
                <a:cs typeface="Arial" pitchFamily="34" charset="0"/>
              </a:rPr>
              <a:t>Wetland and sea level rise considerations</a:t>
            </a:r>
          </a:p>
          <a:p>
            <a:pPr marL="228600" indent="-171450">
              <a:buFont typeface="Wingdings" pitchFamily="2" charset="2"/>
              <a:buChar char="§"/>
            </a:pPr>
            <a:r>
              <a:rPr lang="en-US" sz="1050" dirty="0" smtClean="0">
                <a:latin typeface="Arial" pitchFamily="34" charset="0"/>
                <a:cs typeface="Arial" pitchFamily="34" charset="0"/>
              </a:rPr>
              <a:t>Several alternative alignment options exist with similar speed and capacity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288" y="5055801"/>
            <a:ext cx="365121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lIns="91440" tIns="91440" rIns="91440" bIns="91440" rtlCol="0">
            <a:spAutoFit/>
          </a:bodyPr>
          <a:lstStyle/>
          <a:p>
            <a:pPr marL="228600" indent="-171450" algn="ctr"/>
            <a:r>
              <a:rPr lang="en-US" sz="1100" b="1" dirty="0" smtClean="0">
                <a:latin typeface="Rockwell" pitchFamily="18" charset="0"/>
                <a:cs typeface="Arial" pitchFamily="34" charset="0"/>
              </a:rPr>
              <a:t>Oakland</a:t>
            </a:r>
            <a:endParaRPr lang="en-US" sz="1100" dirty="0">
              <a:latin typeface="Rockwell" pitchFamily="18" charset="0"/>
              <a:cs typeface="Arial" pitchFamily="34" charset="0"/>
            </a:endParaRPr>
          </a:p>
          <a:p>
            <a:pPr marL="228600" indent="-171450">
              <a:buFont typeface="Wingdings" pitchFamily="2" charset="2"/>
              <a:buChar char="§"/>
            </a:pPr>
            <a:r>
              <a:rPr lang="en-US" sz="1050" dirty="0" smtClean="0">
                <a:latin typeface="Arial" pitchFamily="34" charset="0"/>
                <a:cs typeface="Arial" pitchFamily="34" charset="0"/>
              </a:rPr>
              <a:t>Changes to ROW in Jack London Square are critical</a:t>
            </a:r>
            <a:endParaRPr lang="en-US" sz="1050" dirty="0">
              <a:latin typeface="Arial" pitchFamily="34" charset="0"/>
              <a:cs typeface="Arial" pitchFamily="34" charset="0"/>
            </a:endParaRPr>
          </a:p>
          <a:p>
            <a:pPr marL="228600" indent="-171450">
              <a:buFont typeface="Wingdings" pitchFamily="2" charset="2"/>
              <a:buChar char="§"/>
            </a:pPr>
            <a:r>
              <a:rPr lang="en-US" sz="1050" dirty="0" smtClean="0">
                <a:latin typeface="Arial" pitchFamily="34" charset="0"/>
                <a:cs typeface="Arial" pitchFamily="34" charset="0"/>
              </a:rPr>
              <a:t>No inexpensive options for potential grade-separated alignments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288" y="2922201"/>
            <a:ext cx="3651218" cy="11541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lIns="91440" tIns="91440" rIns="91440" bIns="91440" rtlCol="0">
            <a:spAutoFit/>
          </a:bodyPr>
          <a:lstStyle/>
          <a:p>
            <a:pPr marL="228600" indent="-171450" algn="ctr"/>
            <a:r>
              <a:rPr lang="en-US" sz="1100" b="1" dirty="0" smtClean="0">
                <a:latin typeface="Rockwell" pitchFamily="18" charset="0"/>
                <a:cs typeface="Arial" pitchFamily="34" charset="0"/>
              </a:rPr>
              <a:t>Richmond – Suisun/Fairfield</a:t>
            </a:r>
            <a:endParaRPr lang="en-US" sz="1100" dirty="0">
              <a:latin typeface="Rockwell" pitchFamily="18" charset="0"/>
              <a:cs typeface="Arial" pitchFamily="34" charset="0"/>
            </a:endParaRPr>
          </a:p>
          <a:p>
            <a:pPr marL="228600" indent="-171450">
              <a:buFont typeface="Wingdings" pitchFamily="2" charset="2"/>
              <a:buChar char="§"/>
            </a:pPr>
            <a:r>
              <a:rPr lang="en-US" sz="1050" dirty="0" smtClean="0">
                <a:latin typeface="Arial" pitchFamily="34" charset="0"/>
                <a:cs typeface="Arial" pitchFamily="34" charset="0"/>
              </a:rPr>
              <a:t>Route proximity to Bay presents existing storm surge and future sea level rise risks</a:t>
            </a:r>
          </a:p>
          <a:p>
            <a:pPr marL="228600" indent="-171450">
              <a:buFont typeface="Wingdings" pitchFamily="2" charset="2"/>
              <a:buChar char="§"/>
            </a:pPr>
            <a:r>
              <a:rPr lang="en-US" sz="1050" dirty="0" smtClean="0">
                <a:latin typeface="Arial" pitchFamily="34" charset="0"/>
                <a:cs typeface="Arial" pitchFamily="34" charset="0"/>
              </a:rPr>
              <a:t>Alternative speedier alignments include Franklin Canyon tunnels or straighter coastal route and a new high-level crossing 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7287" y="2084001"/>
            <a:ext cx="365121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lIns="91440" tIns="91440" rIns="91440" bIns="91440" rtlCol="0">
            <a:spAutoFit/>
          </a:bodyPr>
          <a:lstStyle/>
          <a:p>
            <a:pPr marL="285750" indent="-228600" algn="ctr"/>
            <a:r>
              <a:rPr lang="en-US" sz="1100" b="1" dirty="0" smtClean="0">
                <a:latin typeface="Rockwell" pitchFamily="18" charset="0"/>
                <a:cs typeface="Arial" pitchFamily="34" charset="0"/>
              </a:rPr>
              <a:t>Suisun/Fairfield - Sacramento</a:t>
            </a:r>
            <a:endParaRPr lang="en-US" sz="1100" dirty="0">
              <a:latin typeface="Rockwell" pitchFamily="18" charset="0"/>
              <a:cs typeface="Arial" pitchFamily="34" charset="0"/>
            </a:endParaRPr>
          </a:p>
          <a:p>
            <a:pPr marL="228600" indent="-171450">
              <a:buFont typeface="Wingdings" pitchFamily="2" charset="2"/>
              <a:buChar char="§"/>
            </a:pPr>
            <a:r>
              <a:rPr lang="en-US" sz="1050" dirty="0" smtClean="0">
                <a:latin typeface="Arial" pitchFamily="34" charset="0"/>
                <a:cs typeface="Arial" pitchFamily="34" charset="0"/>
              </a:rPr>
              <a:t>Reconstructed or new freight connections and routes are necessary to separate freight and passenger rail traffic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7288" y="4065201"/>
            <a:ext cx="3651216" cy="99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lIns="91440" tIns="91440" rIns="91440" bIns="91440" rtlCol="0">
            <a:spAutoFit/>
          </a:bodyPr>
          <a:lstStyle/>
          <a:p>
            <a:pPr marL="228600" indent="-171450" algn="ctr"/>
            <a:r>
              <a:rPr lang="en-US" sz="1100" b="1" dirty="0" smtClean="0">
                <a:latin typeface="Rockwell" pitchFamily="18" charset="0"/>
                <a:cs typeface="Arial" pitchFamily="34" charset="0"/>
              </a:rPr>
              <a:t>Oakland - Richmond</a:t>
            </a:r>
            <a:endParaRPr lang="en-US" sz="1100" dirty="0">
              <a:latin typeface="Rockwell" pitchFamily="18" charset="0"/>
              <a:cs typeface="Arial" pitchFamily="34" charset="0"/>
            </a:endParaRPr>
          </a:p>
          <a:p>
            <a:pPr marL="228600" indent="-171450">
              <a:buFont typeface="Wingdings" pitchFamily="2" charset="2"/>
              <a:buChar char="§"/>
            </a:pPr>
            <a:r>
              <a:rPr lang="en-US" sz="1050" dirty="0" smtClean="0">
                <a:latin typeface="Arial" pitchFamily="34" charset="0"/>
                <a:cs typeface="Arial" pitchFamily="34" charset="0"/>
              </a:rPr>
              <a:t>No alternative at-grade alignments available in this segment</a:t>
            </a:r>
          </a:p>
          <a:p>
            <a:pPr marL="228600" indent="-171450">
              <a:buFont typeface="Wingdings" pitchFamily="2" charset="2"/>
              <a:buChar char="§"/>
            </a:pPr>
            <a:r>
              <a:rPr lang="en-US" sz="1050" dirty="0" smtClean="0">
                <a:latin typeface="Arial" pitchFamily="34" charset="0"/>
                <a:cs typeface="Arial" pitchFamily="34" charset="0"/>
              </a:rPr>
              <a:t>ROW acquisition requires participation of multiple partners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7286" y="1324382"/>
            <a:ext cx="3651218" cy="8156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1100" b="1" dirty="0" smtClean="0">
                <a:latin typeface="Rockwell" pitchFamily="18" charset="0"/>
                <a:cs typeface="Arial" pitchFamily="34" charset="0"/>
              </a:rPr>
              <a:t>Sacramento - Auburn</a:t>
            </a:r>
            <a:endParaRPr lang="en-US" sz="1100" dirty="0">
              <a:latin typeface="Rockwell" pitchFamily="18" charset="0"/>
              <a:cs typeface="Arial" pitchFamily="34" charset="0"/>
            </a:endParaRPr>
          </a:p>
          <a:p>
            <a:pPr marL="228600" indent="-171450">
              <a:buFont typeface="Wingdings" pitchFamily="2" charset="2"/>
              <a:buChar char="§"/>
            </a:pPr>
            <a:r>
              <a:rPr lang="en-US" sz="1000" dirty="0" smtClean="0">
                <a:latin typeface="Arial" pitchFamily="34" charset="0"/>
                <a:cs typeface="Arial" pitchFamily="34" charset="0"/>
              </a:rPr>
              <a:t>Roseville 3</a:t>
            </a:r>
            <a:r>
              <a:rPr lang="en-US" sz="1000" baseline="30000" dirty="0" smtClean="0">
                <a:latin typeface="Arial" pitchFamily="34" charset="0"/>
                <a:cs typeface="Arial" pitchFamily="34" charset="0"/>
              </a:rPr>
              <a:t>rd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Track Project will expand current capacity to operate up to 10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roundtrip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trains in this segment</a:t>
            </a:r>
          </a:p>
          <a:p>
            <a:pPr marL="228600" indent="-171450">
              <a:buFont typeface="Wingdings" pitchFamily="2" charset="2"/>
              <a:buChar char="§"/>
            </a:pPr>
            <a:r>
              <a:rPr lang="en-US" sz="1000" dirty="0" smtClean="0">
                <a:latin typeface="Arial" pitchFamily="34" charset="0"/>
                <a:cs typeface="Arial" pitchFamily="34" charset="0"/>
              </a:rPr>
              <a:t>Opens options to increase service levels to Auburn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Mega-Region Mobility: Big Challenges – Crucial Opportunities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11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CCJPA’s Vision Plan Trilogy 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448422"/>
            <a:ext cx="381000" cy="336550"/>
          </a:xfrm>
        </p:spPr>
        <p:txBody>
          <a:bodyPr/>
          <a:lstStyle/>
          <a:p>
            <a:pPr algn="ctr"/>
            <a:fld id="{0F5FE3CF-9BBE-41B5-82E0-58340BBFCF3A}" type="slidenum">
              <a:rPr lang="en-US" smtClean="0">
                <a:solidFill>
                  <a:prstClr val="white"/>
                </a:solidFill>
              </a:rPr>
              <a:pPr algn="ctr"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198" name="Picture 6" descr="http://www.hellomrholmes.com/wp-content/uploads/2010/03/LOR-Boo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0" y="1543429"/>
            <a:ext cx="86677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20789362">
            <a:off x="1558218" y="4079654"/>
            <a:ext cx="1053736" cy="7304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>
                <a:gd name="adj" fmla="val 3393"/>
              </a:avLst>
            </a:prstTxWarp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Vision Plan</a:t>
            </a:r>
          </a:p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Update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20789362">
            <a:off x="3820241" y="4297600"/>
            <a:ext cx="1827813" cy="6851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>
                <a:gd name="adj" fmla="val 2217"/>
              </a:avLst>
            </a:prstTxWarp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Vision Implementation</a:t>
            </a:r>
          </a:p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Plan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20789362">
            <a:off x="6323473" y="4148215"/>
            <a:ext cx="1749017" cy="7878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>
                <a:gd name="adj" fmla="val 1535"/>
              </a:avLst>
            </a:prstTxWarp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Vision Communications</a:t>
            </a:r>
          </a:p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Plan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7438" y="1436665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49729" y="1419413"/>
            <a:ext cx="619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71695" y="1316725"/>
            <a:ext cx="619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260" y="1039313"/>
            <a:ext cx="1805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CCJPA Adopted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1616" y="1039314"/>
            <a:ext cx="195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Commencing </a:t>
            </a:r>
            <a:r>
              <a:rPr lang="en-US" dirty="0" smtClean="0">
                <a:solidFill>
                  <a:prstClr val="black"/>
                </a:solidFill>
              </a:rPr>
              <a:t>development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71695" y="1039313"/>
            <a:ext cx="236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Commence when #2 is sufficiently along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7831" y="6002135"/>
            <a:ext cx="6766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* Any future movie rights will be the property of CCJPA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8200" name="Picture 8" descr="http://quenya101.files.wordpress.com/2011/06/hantanyel-e1359925905391.png?w=5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1467"/>
          <a:stretch/>
        </p:blipFill>
        <p:spPr bwMode="auto">
          <a:xfrm>
            <a:off x="7477530" y="5579680"/>
            <a:ext cx="1358966" cy="67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12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Conception - Product of the 1990s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400" y="1085317"/>
            <a:ext cx="3657600" cy="5315483"/>
          </a:xfrm>
        </p:spPr>
        <p:txBody>
          <a:bodyPr>
            <a:normAutofit/>
          </a:bodyPr>
          <a:lstStyle/>
          <a:p>
            <a:r>
              <a:rPr lang="en-US" dirty="0" smtClean="0"/>
              <a:t>Prop 116 (1990) – The intercity passenger rail concept is made into reality</a:t>
            </a:r>
          </a:p>
          <a:p>
            <a:r>
              <a:rPr lang="en-US" dirty="0" smtClean="0"/>
              <a:t>Lives changed, communities linked, freeways </a:t>
            </a:r>
            <a:r>
              <a:rPr lang="en-US" u="sng" dirty="0" smtClean="0"/>
              <a:t>not</a:t>
            </a:r>
            <a:r>
              <a:rPr lang="en-US" dirty="0" smtClean="0"/>
              <a:t> widened, people befriending people, etc., all because of these trains</a:t>
            </a:r>
          </a:p>
          <a:p>
            <a:r>
              <a:rPr lang="en-US" dirty="0" smtClean="0"/>
              <a:t>Californian are using what they voted for in 1990</a:t>
            </a:r>
          </a:p>
          <a:p>
            <a:endParaRPr lang="en-US" dirty="0"/>
          </a:p>
        </p:txBody>
      </p:sp>
      <p:pic>
        <p:nvPicPr>
          <p:cNvPr id="5122" name="Picture 2" descr="http://www.whitemountainpuzzles.com/images/959_The_Nineties%282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183" y="1143000"/>
            <a:ext cx="4495800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33766" y="4899205"/>
            <a:ext cx="5078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WELL DONE!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796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Statewide Rail Network:</a:t>
            </a:r>
            <a:br>
              <a:rPr lang="en-US" b="1" dirty="0"/>
            </a:br>
            <a:r>
              <a:rPr lang="en-US" b="1" dirty="0"/>
              <a:t>Integration </a:t>
            </a:r>
            <a:r>
              <a:rPr lang="en-US" b="1" dirty="0" smtClean="0"/>
              <a:t>for Freight and Passenger Rail – Too Integrated?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55625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Freight Rail industry – economically vital &amp; energy efficient</a:t>
            </a:r>
          </a:p>
          <a:p>
            <a:pPr lvl="1"/>
            <a:r>
              <a:rPr lang="en-US" dirty="0" smtClean="0"/>
              <a:t>Asia trade – US exports - US domestic energy</a:t>
            </a:r>
          </a:p>
          <a:p>
            <a:pPr lvl="1"/>
            <a:r>
              <a:rPr lang="en-US" dirty="0" smtClean="0"/>
              <a:t>Rail 12x more energy efficient </a:t>
            </a:r>
            <a:r>
              <a:rPr lang="en-US" dirty="0"/>
              <a:t>than trucks and almost twice as efficient as </a:t>
            </a:r>
            <a:r>
              <a:rPr lang="en-US" dirty="0" smtClean="0"/>
              <a:t>ships </a:t>
            </a:r>
            <a:r>
              <a:rPr lang="en-US" sz="1400" dirty="0" smtClean="0"/>
              <a:t>(units </a:t>
            </a:r>
            <a:r>
              <a:rPr lang="en-US" sz="1400" dirty="0"/>
              <a:t>of energy consumed per </a:t>
            </a:r>
            <a:r>
              <a:rPr lang="en-US" sz="1400" dirty="0" smtClean="0"/>
              <a:t>ton-mile</a:t>
            </a:r>
            <a:r>
              <a:rPr lang="en-US" sz="1400" dirty="0" smtClean="0"/>
              <a:t>)</a:t>
            </a:r>
          </a:p>
          <a:p>
            <a:pPr lvl="1"/>
            <a:r>
              <a:rPr lang="en-US" dirty="0" smtClean="0"/>
              <a:t>Can freight rail grow</a:t>
            </a:r>
          </a:p>
          <a:p>
            <a:pPr lvl="2"/>
            <a:r>
              <a:rPr lang="en-US" dirty="0" smtClean="0"/>
              <a:t>so that trucking freight grows faster than trucking on our freeways?</a:t>
            </a:r>
          </a:p>
          <a:p>
            <a:pPr lvl="2"/>
            <a:r>
              <a:rPr lang="en-US" dirty="0" smtClean="0"/>
              <a:t>with pesky passenger trains in the way?</a:t>
            </a:r>
            <a:endParaRPr lang="en-US" dirty="0" smtClean="0"/>
          </a:p>
          <a:p>
            <a:r>
              <a:rPr lang="en-US" dirty="0"/>
              <a:t>Passenger Rail </a:t>
            </a:r>
            <a:r>
              <a:rPr lang="en-US" dirty="0" smtClean="0"/>
              <a:t>– Prop 116 investments nearing the end of their lifecycle</a:t>
            </a:r>
          </a:p>
          <a:p>
            <a:pPr lvl="1"/>
            <a:r>
              <a:rPr lang="en-US" dirty="0" smtClean="0"/>
              <a:t>CA Population – at </a:t>
            </a:r>
            <a:r>
              <a:rPr lang="en-US" dirty="0" smtClean="0"/>
              <a:t>38 </a:t>
            </a:r>
            <a:r>
              <a:rPr lang="en-US" dirty="0"/>
              <a:t>million </a:t>
            </a:r>
            <a:r>
              <a:rPr lang="en-US" dirty="0" smtClean="0"/>
              <a:t>today - 60 </a:t>
            </a:r>
            <a:r>
              <a:rPr lang="en-US" dirty="0"/>
              <a:t>million by </a:t>
            </a:r>
            <a:r>
              <a:rPr lang="en-US" dirty="0" smtClean="0"/>
              <a:t>2050</a:t>
            </a:r>
          </a:p>
          <a:p>
            <a:pPr lvl="1"/>
            <a:r>
              <a:rPr lang="en-US" dirty="0" smtClean="0"/>
              <a:t>Prop 116 Peak </a:t>
            </a:r>
            <a:r>
              <a:rPr lang="en-US" dirty="0" smtClean="0"/>
              <a:t>hour trains = capacity of a </a:t>
            </a:r>
            <a:r>
              <a:rPr lang="en-US" dirty="0" smtClean="0"/>
              <a:t>freeway lane</a:t>
            </a:r>
          </a:p>
          <a:p>
            <a:pPr lvl="1"/>
            <a:r>
              <a:rPr lang="en-US" dirty="0" smtClean="0"/>
              <a:t>Today – Asia and European rail operators carry the peak hour capacity of an entire freeway– even super-freeways</a:t>
            </a:r>
            <a:endParaRPr lang="en-US" dirty="0" smtClean="0"/>
          </a:p>
          <a:p>
            <a:pPr lvl="1"/>
            <a:r>
              <a:rPr lang="en-US" dirty="0" smtClean="0"/>
              <a:t>By 2050 (60 years from Prop 116) </a:t>
            </a:r>
            <a:r>
              <a:rPr lang="en-US" dirty="0" smtClean="0"/>
              <a:t>will that one lane of capacity support the mobility choices of our grandchildren?</a:t>
            </a:r>
          </a:p>
        </p:txBody>
      </p:sp>
    </p:spTree>
    <p:extLst>
      <p:ext uri="{BB962C8B-B14F-4D97-AF65-F5344CB8AC3E}">
        <p14:creationId xmlns:p14="http://schemas.microsoft.com/office/powerpoint/2010/main" val="66600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Statewide Rail </a:t>
            </a:r>
            <a:r>
              <a:rPr lang="en-US" b="1" dirty="0" smtClean="0"/>
              <a:t>Network:</a:t>
            </a:r>
            <a:br>
              <a:rPr lang="en-US" b="1" dirty="0" smtClean="0"/>
            </a:br>
            <a:r>
              <a:rPr lang="en-US" b="1" dirty="0" smtClean="0"/>
              <a:t>Integration for 2040, 2050, 2060, 2070…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all forms of rail - Integration means:</a:t>
            </a:r>
          </a:p>
          <a:p>
            <a:pPr lvl="1"/>
            <a:r>
              <a:rPr lang="en-US" dirty="0" smtClean="0"/>
              <a:t>Re-examining current approaches that restrict adaptation to future needs (economic, environmental)</a:t>
            </a:r>
          </a:p>
          <a:p>
            <a:pPr lvl="1"/>
            <a:r>
              <a:rPr lang="en-US" dirty="0" smtClean="0"/>
              <a:t>Creating policies and governance built upon system interdependence and function</a:t>
            </a:r>
          </a:p>
          <a:p>
            <a:pPr lvl="1"/>
            <a:r>
              <a:rPr lang="en-US" dirty="0" smtClean="0"/>
              <a:t>Using tools ranging from land use planning to technology to optimize mobility options for people</a:t>
            </a:r>
          </a:p>
          <a:p>
            <a:r>
              <a:rPr lang="en-US" dirty="0" smtClean="0"/>
              <a:t>What are we getting done now that will create the “normal” our grandchildren will experience?</a:t>
            </a:r>
          </a:p>
          <a:p>
            <a:endParaRPr lang="en-US" dirty="0"/>
          </a:p>
        </p:txBody>
      </p:sp>
      <p:pic>
        <p:nvPicPr>
          <p:cNvPr id="4098" name="Picture 2" descr="http://upload.wikimedia.org/wikipedia/commons/9/9c/Ericsson_Dialog_in_g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1" y="4793536"/>
            <a:ext cx="1888049" cy="144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ixabay.com/static/uploads/photo/2014/08/05/10/27/iphone-410311_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93536"/>
            <a:ext cx="2170330" cy="144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encrypted-tbn1.gstatic.com/images?q=tbn:ANd9GcQIj1d49dHPwBk53gMw4Yf7whu9HUnnz2qLUfd4KATl02bls20Lr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85" y="4793536"/>
            <a:ext cx="881015" cy="144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m.sbb.ch/content/sbb/en/mobile-large/home/_jcr_content/imageSlider/carouselItems/6_1382715362086/image.spooler.carouselimagehtml5mobilelarge.553.png/142865083269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91927"/>
            <a:ext cx="3368773" cy="144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82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worldatlas.com/webimage/countrys/europe/euoutl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6" r="22954" b="5519"/>
          <a:stretch/>
        </p:blipFill>
        <p:spPr bwMode="auto">
          <a:xfrm>
            <a:off x="-11721" y="448406"/>
            <a:ext cx="9155722" cy="575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4273" y="448407"/>
            <a:ext cx="9148273" cy="6459480"/>
            <a:chOff x="-4273" y="448407"/>
            <a:chExt cx="9148273" cy="64594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8407"/>
              <a:ext cx="9144000" cy="575490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4273" y="6477000"/>
              <a:ext cx="914827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/>
                <a:t>"European railway map" by </a:t>
              </a:r>
              <a:r>
                <a:rPr lang="en-US" sz="1050" dirty="0" err="1"/>
                <a:t>PeterEastern</a:t>
              </a:r>
              <a:r>
                <a:rPr lang="en-US" sz="1050" dirty="0"/>
                <a:t> (talk) using data from </a:t>
              </a:r>
              <a:r>
                <a:rPr lang="en-US" sz="1050" dirty="0" err="1"/>
                <a:t>OpenStreetMap</a:t>
              </a:r>
              <a:r>
                <a:rPr lang="en-US" sz="1050" dirty="0"/>
                <a:t> and contributors - </a:t>
              </a:r>
              <a:r>
                <a:rPr lang="en-US" sz="1050" dirty="0" err="1"/>
                <a:t>slippy</a:t>
              </a:r>
              <a:r>
                <a:rPr lang="en-US" sz="1050" dirty="0"/>
                <a:t> map version. Licensed under CC BY-SA 3.0 via Wikipedia - http://en.wikipedia.org/wiki/File:European_railway_map.jpg#/media/File:European_railway_map.jpg</a:t>
              </a:r>
              <a:endParaRPr lang="en-US" sz="14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40712"/>
            <a:ext cx="2286000" cy="2437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58817"/>
            <a:ext cx="2286000" cy="243741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Service Integration: Rail Meshes with People’s Mobility Needs, Economies, and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90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52400"/>
            <a:ext cx="58293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90800" y="152400"/>
            <a:ext cx="6096000" cy="762000"/>
          </a:xfrm>
        </p:spPr>
        <p:txBody>
          <a:bodyPr/>
          <a:lstStyle/>
          <a:p>
            <a:r>
              <a:rPr lang="en-US" dirty="0" smtClean="0"/>
              <a:t>California Rail: Private and Public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048000" y="1219201"/>
            <a:ext cx="5638800" cy="4906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Red: Publicly owned</a:t>
            </a:r>
          </a:p>
          <a:p>
            <a:r>
              <a:rPr lang="en-US" dirty="0" smtClean="0"/>
              <a:t>Black: Privately owned</a:t>
            </a:r>
          </a:p>
          <a:p>
            <a:r>
              <a:rPr lang="en-US" dirty="0" smtClean="0"/>
              <a:t>Many lines (private and public) no longer exist as functioning railroads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5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76200"/>
            <a:ext cx="5829300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743200" y="152400"/>
            <a:ext cx="5943600" cy="762000"/>
          </a:xfrm>
        </p:spPr>
        <p:txBody>
          <a:bodyPr/>
          <a:lstStyle/>
          <a:p>
            <a:r>
              <a:rPr lang="en-US" dirty="0" smtClean="0"/>
              <a:t>The Intercity Gap in Public Ownership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943600" y="1219201"/>
            <a:ext cx="3048000" cy="5410199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Highspeed</a:t>
            </a:r>
            <a:r>
              <a:rPr lang="en-US" dirty="0" smtClean="0"/>
              <a:t> Rail:</a:t>
            </a:r>
          </a:p>
          <a:p>
            <a:pPr lvl="1"/>
            <a:r>
              <a:rPr lang="en-US" dirty="0" smtClean="0"/>
              <a:t>Phase 1 (</a:t>
            </a:r>
            <a:r>
              <a:rPr lang="en-US" dirty="0" smtClean="0">
                <a:solidFill>
                  <a:srgbClr val="0070C0"/>
                </a:solidFill>
              </a:rPr>
              <a:t>Blue</a:t>
            </a:r>
            <a:r>
              <a:rPr lang="en-US" dirty="0" smtClean="0"/>
              <a:t>) &amp; Phase 2 (</a:t>
            </a:r>
            <a:r>
              <a:rPr lang="en-US" dirty="0" smtClean="0">
                <a:solidFill>
                  <a:srgbClr val="FFC000"/>
                </a:solidFill>
              </a:rPr>
              <a:t>Gold</a:t>
            </a:r>
            <a:r>
              <a:rPr lang="en-US" dirty="0" smtClean="0"/>
              <a:t>)</a:t>
            </a:r>
          </a:p>
          <a:p>
            <a:r>
              <a:rPr lang="en-US" dirty="0" smtClean="0"/>
              <a:t>California’s rail ownership</a:t>
            </a:r>
          </a:p>
          <a:p>
            <a:pPr lvl="1"/>
            <a:r>
              <a:rPr lang="en-US" dirty="0" smtClean="0"/>
              <a:t>Inter-urban/urban transit systems</a:t>
            </a:r>
          </a:p>
          <a:p>
            <a:pPr lvl="2"/>
            <a:r>
              <a:rPr lang="en-US" dirty="0" err="1" smtClean="0"/>
              <a:t>Caltrain</a:t>
            </a:r>
            <a:r>
              <a:rPr lang="en-US" dirty="0" smtClean="0"/>
              <a:t>, BART, </a:t>
            </a:r>
            <a:r>
              <a:rPr lang="en-US" dirty="0" err="1" smtClean="0"/>
              <a:t>Metrolink</a:t>
            </a:r>
            <a:endParaRPr lang="en-US" dirty="0" smtClean="0"/>
          </a:p>
          <a:p>
            <a:pPr lvl="1"/>
            <a:r>
              <a:rPr lang="en-US" dirty="0" smtClean="0"/>
              <a:t>Former industry service - now abandoned routes</a:t>
            </a:r>
          </a:p>
          <a:p>
            <a:r>
              <a:rPr lang="en-US" dirty="0" smtClean="0"/>
              <a:t>Our BEST: Intercity ownership between Fullerton and San Diego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8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884146"/>
              </p:ext>
            </p:extLst>
          </p:nvPr>
        </p:nvGraphicFramePr>
        <p:xfrm>
          <a:off x="0" y="0"/>
          <a:ext cx="914310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Acrobat Document" r:id="rId3" imgW="32918400" imgH="24688800" progId="AcroExch.Document.7">
                  <p:embed/>
                </p:oleObj>
              </mc:Choice>
              <mc:Fallback>
                <p:oleObj name="Acrobat Document" r:id="rId3" imgW="32918400" imgH="24688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310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t="12396" r="25897" b="8521"/>
          <a:stretch/>
        </p:blipFill>
        <p:spPr bwMode="auto">
          <a:xfrm rot="21068777">
            <a:off x="310346" y="1035907"/>
            <a:ext cx="3817700" cy="333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96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2" y="0"/>
            <a:ext cx="58293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81600" y="152400"/>
            <a:ext cx="38100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Ownership/Density Gap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562600" y="1143000"/>
            <a:ext cx="3581400" cy="5638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2050 - 58% more people</a:t>
            </a:r>
          </a:p>
          <a:p>
            <a:r>
              <a:rPr lang="en-US" dirty="0" smtClean="0"/>
              <a:t>Prop 116 bond legacy not equipped  for 2050</a:t>
            </a:r>
          </a:p>
          <a:p>
            <a:r>
              <a:rPr lang="en-US" dirty="0" smtClean="0"/>
              <a:t>Increasing urbanization/GHG </a:t>
            </a:r>
            <a:r>
              <a:rPr lang="en-US" dirty="0" err="1" smtClean="0"/>
              <a:t>redux</a:t>
            </a:r>
            <a:r>
              <a:rPr lang="en-US" dirty="0" smtClean="0"/>
              <a:t>/HSR require an adaptive CA Intercity  Rail system</a:t>
            </a:r>
          </a:p>
          <a:p>
            <a:r>
              <a:rPr lang="en-US" dirty="0" smtClean="0"/>
              <a:t>Control of ROW required to improve intercity frequency</a:t>
            </a:r>
          </a:p>
          <a:p>
            <a:r>
              <a:rPr lang="en-US" dirty="0" smtClean="0"/>
              <a:t>Freight rail can’t be marginalized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8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N Template 2011 LIGHT TW CENT-GEORGIA">
  <a:themeElements>
    <a:clrScheme name="NN Colors 6-2011">
      <a:dk1>
        <a:sysClr val="windowText" lastClr="000000"/>
      </a:dk1>
      <a:lt1>
        <a:sysClr val="window" lastClr="FFFFFF"/>
      </a:lt1>
      <a:dk2>
        <a:srgbClr val="555555"/>
      </a:dk2>
      <a:lt2>
        <a:srgbClr val="CEC8A8"/>
      </a:lt2>
      <a:accent1>
        <a:srgbClr val="0078AE"/>
      </a:accent1>
      <a:accent2>
        <a:srgbClr val="005596"/>
      </a:accent2>
      <a:accent3>
        <a:srgbClr val="DA5247"/>
      </a:accent3>
      <a:accent4>
        <a:srgbClr val="F3A447"/>
      </a:accent4>
      <a:accent5>
        <a:srgbClr val="6E673E"/>
      </a:accent5>
      <a:accent6>
        <a:srgbClr val="855D5D"/>
      </a:accent6>
      <a:hlink>
        <a:srgbClr val="0078AE"/>
      </a:hlink>
      <a:folHlink>
        <a:srgbClr val="5D1E79"/>
      </a:folHlink>
    </a:clrScheme>
    <a:fontScheme name="NN 20th Century-Georgia">
      <a:majorFont>
        <a:latin typeface="Tw Cen MT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N Template 2011 LIGHT TW CENT-GEORGIA">
  <a:themeElements>
    <a:clrScheme name="NN Colors 6-2011">
      <a:dk1>
        <a:sysClr val="windowText" lastClr="000000"/>
      </a:dk1>
      <a:lt1>
        <a:sysClr val="window" lastClr="FFFFFF"/>
      </a:lt1>
      <a:dk2>
        <a:srgbClr val="555555"/>
      </a:dk2>
      <a:lt2>
        <a:srgbClr val="CEC8A8"/>
      </a:lt2>
      <a:accent1>
        <a:srgbClr val="0078AE"/>
      </a:accent1>
      <a:accent2>
        <a:srgbClr val="005596"/>
      </a:accent2>
      <a:accent3>
        <a:srgbClr val="DA5247"/>
      </a:accent3>
      <a:accent4>
        <a:srgbClr val="F3A447"/>
      </a:accent4>
      <a:accent5>
        <a:srgbClr val="6E673E"/>
      </a:accent5>
      <a:accent6>
        <a:srgbClr val="855D5D"/>
      </a:accent6>
      <a:hlink>
        <a:srgbClr val="0078AE"/>
      </a:hlink>
      <a:folHlink>
        <a:srgbClr val="5D1E79"/>
      </a:folHlink>
    </a:clrScheme>
    <a:fontScheme name="NN 20th Century-Georgia">
      <a:majorFont>
        <a:latin typeface="Tw Cen MT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725</Words>
  <Application>Microsoft Office PowerPoint</Application>
  <PresentationFormat>On-screen Show (4:3)</PresentationFormat>
  <Paragraphs>99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Office Theme</vt:lpstr>
      <vt:lpstr>1_NN Template 2011 LIGHT TW CENT-GEORGIA</vt:lpstr>
      <vt:lpstr>NN Template 2011 LIGHT TW CENT-GEORGIA</vt:lpstr>
      <vt:lpstr>Acrobat Document</vt:lpstr>
      <vt:lpstr>Service Integration:      Service Integration for Our Grandkids</vt:lpstr>
      <vt:lpstr>Service Conception - Product of the 1990s</vt:lpstr>
      <vt:lpstr>Statewide Rail Network: Integration for Freight and Passenger Rail – Too Integrated?</vt:lpstr>
      <vt:lpstr>Statewide Rail Network: Integration for 2040, 2050, 2060, 2070…</vt:lpstr>
      <vt:lpstr>Service Integration: Rail Meshes with People’s Mobility Needs, Economies, and Environment</vt:lpstr>
      <vt:lpstr>California Rail: Private and Public</vt:lpstr>
      <vt:lpstr>The Intercity Gap in Public Ownership</vt:lpstr>
      <vt:lpstr>PowerPoint Presentation</vt:lpstr>
      <vt:lpstr>Ownership/Density Gap</vt:lpstr>
      <vt:lpstr>Service Integration is: Planning for Future Mobility Needs Now</vt:lpstr>
      <vt:lpstr>Mega-Region Mobility: Big Challenges – Crucial Opportunities</vt:lpstr>
      <vt:lpstr>CCJPA’s Vision Plan Trilogy *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Shirley Qian</dc:creator>
  <cp:lastModifiedBy>JAlliso</cp:lastModifiedBy>
  <cp:revision>55</cp:revision>
  <dcterms:created xsi:type="dcterms:W3CDTF">2015-04-23T21:54:37Z</dcterms:created>
  <dcterms:modified xsi:type="dcterms:W3CDTF">2015-04-27T21:51:01Z</dcterms:modified>
</cp:coreProperties>
</file>