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3" r:id="rId1"/>
  </p:sldMasterIdLst>
  <p:notesMasterIdLst>
    <p:notesMasterId r:id="rId13"/>
  </p:notesMasterIdLst>
  <p:handoutMasterIdLst>
    <p:handoutMasterId r:id="rId14"/>
  </p:handoutMasterIdLst>
  <p:sldIdLst>
    <p:sldId id="257" r:id="rId2"/>
    <p:sldId id="291" r:id="rId3"/>
    <p:sldId id="287" r:id="rId4"/>
    <p:sldId id="280" r:id="rId5"/>
    <p:sldId id="281" r:id="rId6"/>
    <p:sldId id="282" r:id="rId7"/>
    <p:sldId id="289" r:id="rId8"/>
    <p:sldId id="290" r:id="rId9"/>
    <p:sldId id="288" r:id="rId10"/>
    <p:sldId id="292" r:id="rId11"/>
    <p:sldId id="286"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49">
          <p15:clr>
            <a:srgbClr val="A4A3A4"/>
          </p15:clr>
        </p15:guide>
        <p15:guide id="2" orient="horz" pos="1499">
          <p15:clr>
            <a:srgbClr val="A4A3A4"/>
          </p15:clr>
        </p15:guide>
        <p15:guide id="3" orient="horz" pos="2249">
          <p15:clr>
            <a:srgbClr val="A4A3A4"/>
          </p15:clr>
        </p15:guide>
        <p15:guide id="4" orient="horz" pos="2999">
          <p15:clr>
            <a:srgbClr val="A4A3A4"/>
          </p15:clr>
        </p15:guide>
        <p15:guide id="5" pos="1356">
          <p15:clr>
            <a:srgbClr val="A4A3A4"/>
          </p15:clr>
        </p15:guide>
        <p15:guide id="6" pos="2711">
          <p15:clr>
            <a:srgbClr val="A4A3A4"/>
          </p15:clr>
        </p15:guide>
        <p15:guide id="7" pos="4065">
          <p15:clr>
            <a:srgbClr val="A4A3A4"/>
          </p15:clr>
        </p15:guide>
        <p15:guide id="8" pos="54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71" autoAdjust="0"/>
    <p:restoredTop sz="96433" autoAdjust="0"/>
  </p:normalViewPr>
  <p:slideViewPr>
    <p:cSldViewPr snapToGrid="0" showGuides="1">
      <p:cViewPr varScale="1">
        <p:scale>
          <a:sx n="108" d="100"/>
          <a:sy n="108" d="100"/>
        </p:scale>
        <p:origin x="672" y="102"/>
      </p:cViewPr>
      <p:guideLst>
        <p:guide orient="horz" pos="749"/>
        <p:guide orient="horz" pos="1499"/>
        <p:guide orient="horz" pos="2249"/>
        <p:guide orient="horz" pos="2999"/>
        <p:guide pos="1356"/>
        <p:guide pos="2711"/>
        <p:guide pos="4065"/>
        <p:guide pos="542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22"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5013A78-FBD7-42A3-BB6A-352D4291E279}" type="datetimeFigureOut">
              <a:rPr lang="en-US" smtClean="0"/>
              <a:t>4/29/2015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1661A4E-311A-485C-BA8F-13D68662CD86}" type="slidenum">
              <a:rPr lang="en-US" smtClean="0"/>
              <a:t>‹#›</a:t>
            </a:fld>
            <a:endParaRPr lang="en-US"/>
          </a:p>
        </p:txBody>
      </p:sp>
    </p:spTree>
    <p:extLst>
      <p:ext uri="{BB962C8B-B14F-4D97-AF65-F5344CB8AC3E}">
        <p14:creationId xmlns:p14="http://schemas.microsoft.com/office/powerpoint/2010/main" val="2006310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C53049-2844-490E-85AB-844904E95FEE}" type="datetimeFigureOut">
              <a:rPr lang="en-US" smtClean="0"/>
              <a:t>4/29/2015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79B157-2B56-4175-901F-64962FD27A5A}" type="slidenum">
              <a:rPr lang="en-US" smtClean="0"/>
              <a:t>‹#›</a:t>
            </a:fld>
            <a:endParaRPr lang="en-US"/>
          </a:p>
        </p:txBody>
      </p:sp>
    </p:spTree>
    <p:extLst>
      <p:ext uri="{BB962C8B-B14F-4D97-AF65-F5344CB8AC3E}">
        <p14:creationId xmlns:p14="http://schemas.microsoft.com/office/powerpoint/2010/main" val="1208988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Having spent 4 years at the FRA, and much of that focused on delivering a new high performance rail system, I would like to spend a minute talking about what the Administration has accomplished to date, what its vision is for the future, and the opportunities and challenges for delivering projects in the pipeline – using alternative delivery mechanisms.</a:t>
            </a:r>
          </a:p>
          <a:p>
            <a:endParaRPr lang="en-US" dirty="0"/>
          </a:p>
          <a:p>
            <a:r>
              <a:rPr lang="en-US" dirty="0" smtClean="0"/>
              <a:t>My perspective is that of the government </a:t>
            </a:r>
            <a:r>
              <a:rPr lang="en-US" smtClean="0"/>
              <a:t>sponsors and public </a:t>
            </a:r>
            <a:r>
              <a:rPr lang="en-US" dirty="0" smtClean="0"/>
              <a:t>owners. </a:t>
            </a:r>
            <a:endParaRPr lang="en-US" dirty="0"/>
          </a:p>
        </p:txBody>
      </p:sp>
      <p:sp>
        <p:nvSpPr>
          <p:cNvPr id="4" name="Slide Number Placeholder 3"/>
          <p:cNvSpPr>
            <a:spLocks noGrp="1"/>
          </p:cNvSpPr>
          <p:nvPr>
            <p:ph type="sldNum" sz="quarter" idx="10"/>
          </p:nvPr>
        </p:nvSpPr>
        <p:spPr/>
        <p:txBody>
          <a:bodyPr/>
          <a:lstStyle/>
          <a:p>
            <a:fld id="{9179B157-2B56-4175-901F-64962FD27A5A}" type="slidenum">
              <a:rPr lang="en-US" smtClean="0"/>
              <a:t>1</a:t>
            </a:fld>
            <a:endParaRPr lang="en-US"/>
          </a:p>
        </p:txBody>
      </p:sp>
    </p:spTree>
    <p:extLst>
      <p:ext uri="{BB962C8B-B14F-4D97-AF65-F5344CB8AC3E}">
        <p14:creationId xmlns:p14="http://schemas.microsoft.com/office/powerpoint/2010/main" val="1844713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President’s budget for 2016 and 6-years transportation proposal continues this </a:t>
            </a:r>
            <a:r>
              <a:rPr lang="en-US" dirty="0" err="1" smtClean="0"/>
              <a:t>commmitement</a:t>
            </a:r>
            <a:r>
              <a:rPr lang="en-US" dirty="0" smtClean="0"/>
              <a:t> with $29 billion over 6 years for fund a national high-performance rail system.</a:t>
            </a:r>
          </a:p>
          <a:p>
            <a:endParaRPr lang="en-US" dirty="0"/>
          </a:p>
        </p:txBody>
      </p:sp>
      <p:sp>
        <p:nvSpPr>
          <p:cNvPr id="4" name="Slide Number Placeholder 3"/>
          <p:cNvSpPr>
            <a:spLocks noGrp="1"/>
          </p:cNvSpPr>
          <p:nvPr>
            <p:ph type="sldNum" sz="quarter" idx="10"/>
          </p:nvPr>
        </p:nvSpPr>
        <p:spPr/>
        <p:txBody>
          <a:bodyPr/>
          <a:lstStyle/>
          <a:p>
            <a:fld id="{9179B157-2B56-4175-901F-64962FD27A5A}" type="slidenum">
              <a:rPr lang="en-US" smtClean="0"/>
              <a:t>4</a:t>
            </a:fld>
            <a:endParaRPr lang="en-US"/>
          </a:p>
        </p:txBody>
      </p:sp>
    </p:spTree>
    <p:extLst>
      <p:ext uri="{BB962C8B-B14F-4D97-AF65-F5344CB8AC3E}">
        <p14:creationId xmlns:p14="http://schemas.microsoft.com/office/powerpoint/2010/main" val="3892588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51466"/>
            <a:ext cx="5486400" cy="3086100"/>
          </a:xfrm>
        </p:spPr>
      </p:sp>
      <p:sp>
        <p:nvSpPr>
          <p:cNvPr id="3" name="Notes Placeholder 2"/>
          <p:cNvSpPr>
            <a:spLocks noGrp="1"/>
          </p:cNvSpPr>
          <p:nvPr>
            <p:ph type="body" idx="1"/>
          </p:nvPr>
        </p:nvSpPr>
        <p:spPr/>
        <p:txBody>
          <a:bodyPr/>
          <a:lstStyle/>
          <a:p>
            <a:r>
              <a:rPr lang="en-US" dirty="0" smtClean="0"/>
              <a:t>This chart in your materials shows how it is allocated among safety, current rail service, primarily Amtrak, and rail service improvements including commuter railroads, PTC, local rail facilities and safety, including grade separations and planning and workforce. </a:t>
            </a:r>
            <a:endParaRPr lang="en-US" dirty="0"/>
          </a:p>
        </p:txBody>
      </p:sp>
      <p:sp>
        <p:nvSpPr>
          <p:cNvPr id="4" name="Slide Number Placeholder 3"/>
          <p:cNvSpPr>
            <a:spLocks noGrp="1"/>
          </p:cNvSpPr>
          <p:nvPr>
            <p:ph type="sldNum" sz="quarter" idx="10"/>
          </p:nvPr>
        </p:nvSpPr>
        <p:spPr/>
        <p:txBody>
          <a:bodyPr/>
          <a:lstStyle/>
          <a:p>
            <a:fld id="{9179B157-2B56-4175-901F-64962FD27A5A}" type="slidenum">
              <a:rPr lang="en-US" smtClean="0"/>
              <a:t>5</a:t>
            </a:fld>
            <a:endParaRPr lang="en-US"/>
          </a:p>
        </p:txBody>
      </p:sp>
    </p:spTree>
    <p:extLst>
      <p:ext uri="{BB962C8B-B14F-4D97-AF65-F5344CB8AC3E}">
        <p14:creationId xmlns:p14="http://schemas.microsoft.com/office/powerpoint/2010/main" val="1193172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79B157-2B56-4175-901F-64962FD27A5A}" type="slidenum">
              <a:rPr lang="en-US" smtClean="0"/>
              <a:t>6</a:t>
            </a:fld>
            <a:endParaRPr lang="en-US"/>
          </a:p>
        </p:txBody>
      </p:sp>
    </p:spTree>
    <p:extLst>
      <p:ext uri="{BB962C8B-B14F-4D97-AF65-F5344CB8AC3E}">
        <p14:creationId xmlns:p14="http://schemas.microsoft.com/office/powerpoint/2010/main" val="6302652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with Subheader">
    <p:spTree>
      <p:nvGrpSpPr>
        <p:cNvPr id="1" name=""/>
        <p:cNvGrpSpPr/>
        <p:nvPr/>
      </p:nvGrpSpPr>
      <p:grpSpPr>
        <a:xfrm>
          <a:off x="0" y="0"/>
          <a:ext cx="0" cy="0"/>
          <a:chOff x="0" y="0"/>
          <a:chExt cx="0" cy="0"/>
        </a:xfrm>
      </p:grpSpPr>
      <p:sp>
        <p:nvSpPr>
          <p:cNvPr id="12" name="Picture Placeholder 53"/>
          <p:cNvSpPr>
            <a:spLocks noGrp="1"/>
          </p:cNvSpPr>
          <p:nvPr>
            <p:ph type="pic" sz="quarter" idx="13" hasCustomPrompt="1"/>
          </p:nvPr>
        </p:nvSpPr>
        <p:spPr>
          <a:xfrm>
            <a:off x="4303713" y="-1"/>
            <a:ext cx="4300537" cy="2379664"/>
          </a:xfrm>
          <a:prstGeom prst="rect">
            <a:avLst/>
          </a:prstGeom>
          <a:solidFill>
            <a:schemeClr val="bg1">
              <a:lumMod val="40000"/>
              <a:lumOff val="60000"/>
            </a:schemeClr>
          </a:solidFill>
        </p:spPr>
        <p:txBody>
          <a:bodyPr/>
          <a:lstStyle>
            <a:lvl1pPr marL="0" indent="0">
              <a:buNone/>
              <a:defRPr/>
            </a:lvl1pPr>
          </a:lstStyle>
          <a:p>
            <a:r>
              <a:rPr lang="en-US" dirty="0" smtClean="0"/>
              <a:t>Picture or Color Block</a:t>
            </a:r>
            <a:endParaRPr lang="en-US" dirty="0"/>
          </a:p>
        </p:txBody>
      </p:sp>
      <p:sp>
        <p:nvSpPr>
          <p:cNvPr id="13" name="Picture Placeholder 53"/>
          <p:cNvSpPr>
            <a:spLocks noGrp="1"/>
          </p:cNvSpPr>
          <p:nvPr>
            <p:ph type="pic" sz="quarter" idx="14" hasCustomPrompt="1"/>
          </p:nvPr>
        </p:nvSpPr>
        <p:spPr>
          <a:xfrm>
            <a:off x="0" y="2379663"/>
            <a:ext cx="2152650" cy="2763837"/>
          </a:xfrm>
          <a:prstGeom prst="rect">
            <a:avLst/>
          </a:prstGeom>
          <a:solidFill>
            <a:schemeClr val="accent2"/>
          </a:solidFill>
        </p:spPr>
        <p:txBody>
          <a:bodyPr/>
          <a:lstStyle>
            <a:lvl1pPr marL="0" marR="0" indent="0" algn="l" defTabSz="914400" rtl="0" eaLnBrk="1" fontAlgn="auto" latinLnBrk="0" hangingPunct="1">
              <a:lnSpc>
                <a:spcPct val="100000"/>
              </a:lnSpc>
              <a:spcBef>
                <a:spcPct val="20000"/>
              </a:spcBef>
              <a:spcAft>
                <a:spcPts val="0"/>
              </a:spcAft>
              <a:buClrTx/>
              <a:buSzPct val="100000"/>
              <a:buFont typeface="Wingdings" pitchFamily="2" charset="2"/>
              <a:buNone/>
              <a:tabLst/>
              <a:defRPr/>
            </a:lvl1pPr>
          </a:lstStyle>
          <a:p>
            <a:r>
              <a:rPr lang="en-US" dirty="0" smtClean="0"/>
              <a:t>Picture or Color Block</a:t>
            </a:r>
          </a:p>
        </p:txBody>
      </p:sp>
      <p:sp>
        <p:nvSpPr>
          <p:cNvPr id="14" name="Text Placeholder 2"/>
          <p:cNvSpPr>
            <a:spLocks noGrp="1"/>
          </p:cNvSpPr>
          <p:nvPr>
            <p:ph type="body" sz="quarter" idx="17" hasCustomPrompt="1"/>
          </p:nvPr>
        </p:nvSpPr>
        <p:spPr>
          <a:xfrm>
            <a:off x="4455744" y="3630494"/>
            <a:ext cx="4688256" cy="707886"/>
          </a:xfrm>
          <a:prstGeom prst="rect">
            <a:avLst/>
          </a:prstGeom>
        </p:spPr>
        <p:txBody>
          <a:bodyPr lIns="228600" rIns="228600">
            <a:noAutofit/>
          </a:bodyPr>
          <a:lstStyle>
            <a:lvl1pPr marL="0" indent="0" algn="l" defTabSz="914400" rtl="0" eaLnBrk="1" latinLnBrk="0" hangingPunct="1">
              <a:lnSpc>
                <a:spcPts val="2400"/>
              </a:lnSpc>
              <a:spcBef>
                <a:spcPts val="0"/>
              </a:spcBef>
              <a:buNone/>
              <a:defRPr lang="en-US" sz="2400" b="1" kern="1200" baseline="0" dirty="0" smtClean="0">
                <a:solidFill>
                  <a:schemeClr val="bg1"/>
                </a:solidFill>
                <a:latin typeface="Arial Narrow" pitchFamily="34" charset="0"/>
                <a:ea typeface="+mn-ea"/>
                <a:cs typeface="+mn-cs"/>
              </a:defRPr>
            </a:lvl1pPr>
          </a:lstStyle>
          <a:p>
            <a:pPr lvl="0"/>
            <a:r>
              <a:rPr lang="en-US" dirty="0" err="1" smtClean="0"/>
              <a:t>Subheader</a:t>
            </a:r>
            <a:endParaRPr lang="en-US" dirty="0" smtClean="0"/>
          </a:p>
        </p:txBody>
      </p:sp>
      <p:sp>
        <p:nvSpPr>
          <p:cNvPr id="15" name="Picture Placeholder 53"/>
          <p:cNvSpPr>
            <a:spLocks noGrp="1"/>
          </p:cNvSpPr>
          <p:nvPr>
            <p:ph type="pic" sz="quarter" idx="18" hasCustomPrompt="1"/>
          </p:nvPr>
        </p:nvSpPr>
        <p:spPr>
          <a:xfrm>
            <a:off x="2152650" y="2379664"/>
            <a:ext cx="2151063" cy="2763836"/>
          </a:xfrm>
          <a:prstGeom prst="rect">
            <a:avLst/>
          </a:prstGeom>
          <a:solidFill>
            <a:schemeClr val="tx2"/>
          </a:solidFill>
        </p:spPr>
        <p:txBody>
          <a:bodyPr/>
          <a:lstStyle>
            <a:lvl1pPr marL="0" indent="0">
              <a:buNone/>
              <a:defRPr/>
            </a:lvl1pPr>
          </a:lstStyle>
          <a:p>
            <a:r>
              <a:rPr lang="en-US" dirty="0" smtClean="0"/>
              <a:t>Picture or Color Block</a:t>
            </a:r>
            <a:endParaRPr lang="en-US" dirty="0"/>
          </a:p>
        </p:txBody>
      </p:sp>
      <p:sp>
        <p:nvSpPr>
          <p:cNvPr id="16" name="Picture Placeholder 2"/>
          <p:cNvSpPr>
            <a:spLocks noGrp="1"/>
          </p:cNvSpPr>
          <p:nvPr>
            <p:ph type="pic" sz="quarter" idx="20" hasCustomPrompt="1"/>
          </p:nvPr>
        </p:nvSpPr>
        <p:spPr>
          <a:xfrm>
            <a:off x="0" y="0"/>
            <a:ext cx="4303713" cy="2379663"/>
          </a:xfrm>
          <a:prstGeom prst="rect">
            <a:avLst/>
          </a:prstGeom>
          <a:solidFill>
            <a:schemeClr val="bg1"/>
          </a:solidFill>
        </p:spPr>
        <p:txBody>
          <a:bodyPr/>
          <a:lstStyle>
            <a:lvl1pPr marL="0" marR="0" indent="0" algn="l" defTabSz="914400" rtl="0" eaLnBrk="1" fontAlgn="auto" latinLnBrk="0" hangingPunct="1">
              <a:lnSpc>
                <a:spcPct val="100000"/>
              </a:lnSpc>
              <a:spcBef>
                <a:spcPct val="20000"/>
              </a:spcBef>
              <a:spcAft>
                <a:spcPts val="0"/>
              </a:spcAft>
              <a:buClrTx/>
              <a:buSzPct val="100000"/>
              <a:buFont typeface="Wingdings" pitchFamily="2" charset="2"/>
              <a:buNone/>
              <a:tabLst/>
              <a:defRPr/>
            </a:lvl1pPr>
          </a:lstStyle>
          <a:p>
            <a:r>
              <a:rPr lang="en-US" dirty="0" smtClean="0"/>
              <a:t>Picture or Color Block</a:t>
            </a:r>
          </a:p>
        </p:txBody>
      </p:sp>
      <p:sp>
        <p:nvSpPr>
          <p:cNvPr id="17" name="Title 3"/>
          <p:cNvSpPr>
            <a:spLocks noGrp="1"/>
          </p:cNvSpPr>
          <p:nvPr>
            <p:ph type="title" hasCustomPrompt="1"/>
          </p:nvPr>
        </p:nvSpPr>
        <p:spPr>
          <a:xfrm>
            <a:off x="4455744" y="2533345"/>
            <a:ext cx="4688256" cy="1108945"/>
          </a:xfrm>
        </p:spPr>
        <p:txBody>
          <a:bodyPr>
            <a:noAutofit/>
          </a:bodyPr>
          <a:lstStyle>
            <a:lvl1pPr>
              <a:lnSpc>
                <a:spcPts val="3200"/>
              </a:lnSpc>
              <a:defRPr sz="3200" baseline="0"/>
            </a:lvl1pPr>
          </a:lstStyle>
          <a:p>
            <a:r>
              <a:rPr lang="en-US" dirty="0" smtClean="0"/>
              <a:t>Click here to edit header</a:t>
            </a:r>
            <a:endParaRPr lang="en-US" dirty="0"/>
          </a:p>
        </p:txBody>
      </p:sp>
      <p:sp>
        <p:nvSpPr>
          <p:cNvPr id="18" name="Picture Placeholder 4"/>
          <p:cNvSpPr>
            <a:spLocks noGrp="1"/>
          </p:cNvSpPr>
          <p:nvPr>
            <p:ph type="pic" sz="quarter" idx="21" hasCustomPrompt="1"/>
          </p:nvPr>
        </p:nvSpPr>
        <p:spPr>
          <a:xfrm>
            <a:off x="8604250" y="0"/>
            <a:ext cx="539750" cy="2379663"/>
          </a:xfrm>
          <a:prstGeom prst="rect">
            <a:avLst/>
          </a:prstGeom>
          <a:solidFill>
            <a:schemeClr val="accent2"/>
          </a:solidFill>
        </p:spPr>
        <p:txBody>
          <a:bodyPr vert="vert">
            <a:normAutofit/>
          </a:bodyPr>
          <a:lstStyle>
            <a:lvl1pPr marL="0" marR="0" indent="0" algn="l" defTabSz="914400" rtl="0" eaLnBrk="1" fontAlgn="auto" latinLnBrk="0" hangingPunct="1">
              <a:lnSpc>
                <a:spcPct val="100000"/>
              </a:lnSpc>
              <a:spcBef>
                <a:spcPct val="20000"/>
              </a:spcBef>
              <a:spcAft>
                <a:spcPts val="0"/>
              </a:spcAft>
              <a:buClrTx/>
              <a:buSzPct val="100000"/>
              <a:buFont typeface="Wingdings" pitchFamily="2" charset="2"/>
              <a:buNone/>
              <a:tabLst/>
              <a:defRPr sz="1400"/>
            </a:lvl1pPr>
          </a:lstStyle>
          <a:p>
            <a:r>
              <a:rPr lang="en-US" dirty="0" smtClean="0"/>
              <a:t>Picture or Color Block</a:t>
            </a:r>
            <a:endParaRPr lang="en-US" dirty="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03423" y="4779199"/>
            <a:ext cx="1409286" cy="264241"/>
          </a:xfrm>
          <a:prstGeom prst="rect">
            <a:avLst/>
          </a:prstGeom>
        </p:spPr>
      </p:pic>
    </p:spTree>
    <p:extLst>
      <p:ext uri="{BB962C8B-B14F-4D97-AF65-F5344CB8AC3E}">
        <p14:creationId xmlns:p14="http://schemas.microsoft.com/office/powerpoint/2010/main" val="4133169896"/>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nk Layout 2">
    <p:bg>
      <p:bgPr>
        <a:solidFill>
          <a:schemeClr val="tx1"/>
        </a:solidFill>
        <a:effectLst/>
      </p:bgPr>
    </p:bg>
    <p:spTree>
      <p:nvGrpSpPr>
        <p:cNvPr id="1" name=""/>
        <p:cNvGrpSpPr/>
        <p:nvPr/>
      </p:nvGrpSpPr>
      <p:grpSpPr>
        <a:xfrm>
          <a:off x="0" y="0"/>
          <a:ext cx="0" cy="0"/>
          <a:chOff x="0" y="0"/>
          <a:chExt cx="0" cy="0"/>
        </a:xfrm>
      </p:grpSpPr>
      <p:sp>
        <p:nvSpPr>
          <p:cNvPr id="2" name="Rectangle 1"/>
          <p:cNvSpPr/>
          <p:nvPr userDrawn="1"/>
        </p:nvSpPr>
        <p:spPr>
          <a:xfrm>
            <a:off x="1" y="0"/>
            <a:ext cx="9144000" cy="51434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412329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47069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581713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D651149C-C3FB-42EA-AF85-CD3AC3AAF661}" type="datetime1">
              <a:rPr lang="en-US" smtClean="0">
                <a:solidFill>
                  <a:srgbClr val="000000"/>
                </a:solidFill>
              </a:rPr>
              <a:pPr/>
              <a:t>4/29/2015</a:t>
            </a:fld>
            <a:endParaRPr lang="en-US" dirty="0">
              <a:solidFill>
                <a:srgbClr val="000000"/>
              </a:solidFill>
            </a:endParaRPr>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dirty="0">
              <a:solidFill>
                <a:srgbClr val="000000"/>
              </a:solidFill>
            </a:endParaRPr>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E099F82B-B77D-4654-9F7C-2A12067BB9A5}"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9601223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5" name="Text Placeholder 2"/>
          <p:cNvSpPr>
            <a:spLocks noGrp="1"/>
          </p:cNvSpPr>
          <p:nvPr>
            <p:ph type="body" sz="quarter" idx="16"/>
          </p:nvPr>
        </p:nvSpPr>
        <p:spPr>
          <a:xfrm>
            <a:off x="335280" y="891541"/>
            <a:ext cx="8280725" cy="2095806"/>
          </a:xfrm>
          <a:prstGeom prst="rect">
            <a:avLst/>
          </a:prstGeom>
        </p:spPr>
        <p:txBody>
          <a:bodyPr lIns="228600" rIns="228600">
            <a:noAutofit/>
          </a:bodyPr>
          <a:lstStyle>
            <a:lvl1pPr>
              <a:defRPr b="1">
                <a:solidFill>
                  <a:schemeClr val="accent2"/>
                </a:solidFill>
              </a:defRPr>
            </a:lvl1pPr>
            <a:lvl2pPr marL="365760" indent="-182880">
              <a:buFont typeface="Arial" panose="020B0604020202020204" pitchFamily="34" charset="0"/>
              <a:buChar char="•"/>
              <a:defRPr>
                <a:solidFill>
                  <a:schemeClr val="tx1">
                    <a:lumMod val="65000"/>
                    <a:lumOff val="35000"/>
                  </a:schemeClr>
                </a:solidFill>
              </a:defRPr>
            </a:lvl2pPr>
            <a:lvl3pPr marL="548640" indent="-182880">
              <a:buFont typeface="Arial" panose="020B0604020202020204" pitchFamily="34" charset="0"/>
              <a:buChar char="•"/>
              <a:defRPr>
                <a:solidFill>
                  <a:schemeClr val="tx1">
                    <a:lumMod val="50000"/>
                    <a:lumOff val="50000"/>
                  </a:schemeClr>
                </a:solidFill>
              </a:defRPr>
            </a:lvl3pPr>
            <a:lvl4pPr marL="731520" indent="-182880">
              <a:buFont typeface="Arial" panose="020B0604020202020204" pitchFamily="34" charset="0"/>
              <a:buChar char="•"/>
              <a:defRPr>
                <a:solidFill>
                  <a:schemeClr val="tx1">
                    <a:lumMod val="50000"/>
                    <a:lumOff val="50000"/>
                  </a:schemeClr>
                </a:solidFill>
              </a:defRPr>
            </a:lvl4pPr>
            <a:lvl5pPr marL="914400" indent="-182880">
              <a:buFont typeface="Arial" panose="020B0604020202020204" pitchFamily="34" charset="0"/>
              <a:buChar char="•"/>
              <a:defRPr>
                <a:solidFill>
                  <a:schemeClr val="tx1">
                    <a:lumMod val="50000"/>
                    <a:lumOff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Rectangle 1"/>
          <p:cNvSpPr/>
          <p:nvPr userDrawn="1"/>
        </p:nvSpPr>
        <p:spPr>
          <a:xfrm>
            <a:off x="0" y="-1"/>
            <a:ext cx="9144000" cy="6705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3"/>
          <p:cNvSpPr>
            <a:spLocks noGrp="1"/>
          </p:cNvSpPr>
          <p:nvPr>
            <p:ph type="title" hasCustomPrompt="1"/>
          </p:nvPr>
        </p:nvSpPr>
        <p:spPr>
          <a:xfrm>
            <a:off x="0" y="1"/>
            <a:ext cx="9144000" cy="670559"/>
          </a:xfrm>
        </p:spPr>
        <p:txBody>
          <a:bodyPr>
            <a:noAutofit/>
          </a:bodyPr>
          <a:lstStyle>
            <a:lvl1pPr>
              <a:defRPr>
                <a:solidFill>
                  <a:schemeClr val="bg2"/>
                </a:solidFill>
              </a:defRPr>
            </a:lvl1pPr>
          </a:lstStyle>
          <a:p>
            <a:r>
              <a:rPr lang="en-US" dirty="0" smtClean="0"/>
              <a:t>Header</a:t>
            </a:r>
            <a:endParaRPr lang="en-US" dirty="0"/>
          </a:p>
        </p:txBody>
      </p:sp>
      <p:sp>
        <p:nvSpPr>
          <p:cNvPr id="3" name="Rectangle 2"/>
          <p:cNvSpPr/>
          <p:nvPr userDrawn="1"/>
        </p:nvSpPr>
        <p:spPr>
          <a:xfrm>
            <a:off x="0" y="670560"/>
            <a:ext cx="335280" cy="447294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1042879"/>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Header Content A">
    <p:spTree>
      <p:nvGrpSpPr>
        <p:cNvPr id="1" name=""/>
        <p:cNvGrpSpPr/>
        <p:nvPr/>
      </p:nvGrpSpPr>
      <p:grpSpPr>
        <a:xfrm>
          <a:off x="0" y="0"/>
          <a:ext cx="0" cy="0"/>
          <a:chOff x="0" y="0"/>
          <a:chExt cx="0" cy="0"/>
        </a:xfrm>
      </p:grpSpPr>
      <p:sp>
        <p:nvSpPr>
          <p:cNvPr id="56" name="Picture Placeholder 53"/>
          <p:cNvSpPr>
            <a:spLocks noGrp="1"/>
          </p:cNvSpPr>
          <p:nvPr>
            <p:ph type="pic" sz="quarter" idx="12" hasCustomPrompt="1"/>
          </p:nvPr>
        </p:nvSpPr>
        <p:spPr>
          <a:xfrm>
            <a:off x="4303712" y="0"/>
            <a:ext cx="4840287" cy="2379663"/>
          </a:xfrm>
          <a:prstGeom prst="rect">
            <a:avLst/>
          </a:prstGeom>
          <a:solidFill>
            <a:schemeClr val="tx2"/>
          </a:solidFill>
        </p:spPr>
        <p:txBody>
          <a:bodyPr/>
          <a:lstStyle>
            <a:lvl1pPr marL="0" indent="0">
              <a:buNone/>
              <a:defRPr/>
            </a:lvl1pPr>
          </a:lstStyle>
          <a:p>
            <a:r>
              <a:rPr lang="en-US" dirty="0" smtClean="0"/>
              <a:t>Picture or Color Block</a:t>
            </a:r>
            <a:endParaRPr lang="en-US" dirty="0"/>
          </a:p>
        </p:txBody>
      </p:sp>
      <p:sp>
        <p:nvSpPr>
          <p:cNvPr id="7" name="Picture Placeholder 53"/>
          <p:cNvSpPr>
            <a:spLocks noGrp="1"/>
          </p:cNvSpPr>
          <p:nvPr>
            <p:ph type="pic" sz="quarter" idx="13" hasCustomPrompt="1"/>
          </p:nvPr>
        </p:nvSpPr>
        <p:spPr>
          <a:xfrm>
            <a:off x="4303713" y="2419454"/>
            <a:ext cx="4840286" cy="2724046"/>
          </a:xfrm>
          <a:prstGeom prst="rect">
            <a:avLst/>
          </a:prstGeom>
          <a:solidFill>
            <a:schemeClr val="bg1"/>
          </a:solidFill>
        </p:spPr>
        <p:txBody>
          <a:bodyPr/>
          <a:lstStyle>
            <a:lvl1pPr marL="0" indent="0">
              <a:buNone/>
              <a:defRPr/>
            </a:lvl1pPr>
          </a:lstStyle>
          <a:p>
            <a:r>
              <a:rPr lang="en-US" dirty="0" smtClean="0"/>
              <a:t>Picture or Color Block</a:t>
            </a:r>
            <a:endParaRPr lang="en-US" dirty="0"/>
          </a:p>
        </p:txBody>
      </p:sp>
      <p:sp>
        <p:nvSpPr>
          <p:cNvPr id="9" name="Picture Placeholder 3"/>
          <p:cNvSpPr>
            <a:spLocks noGrp="1"/>
          </p:cNvSpPr>
          <p:nvPr>
            <p:ph type="pic" sz="quarter" idx="14" hasCustomPrompt="1"/>
          </p:nvPr>
        </p:nvSpPr>
        <p:spPr>
          <a:xfrm>
            <a:off x="-1" y="4760913"/>
            <a:ext cx="4303714" cy="382586"/>
          </a:xfrm>
          <a:prstGeom prst="rect">
            <a:avLst/>
          </a:prstGeom>
          <a:solidFill>
            <a:schemeClr val="accent2"/>
          </a:solidFill>
        </p:spPr>
        <p:txBody>
          <a:bodyPr/>
          <a:lstStyle>
            <a:lvl1pPr marL="0" indent="0">
              <a:buNone/>
              <a:defRPr/>
            </a:lvl1pPr>
          </a:lstStyle>
          <a:p>
            <a:r>
              <a:rPr lang="en-US" dirty="0" smtClean="0"/>
              <a:t>Picture or Color Block</a:t>
            </a:r>
            <a:endParaRPr lang="en-US" dirty="0"/>
          </a:p>
        </p:txBody>
      </p:sp>
      <p:sp>
        <p:nvSpPr>
          <p:cNvPr id="8" name="Text Placeholder 2"/>
          <p:cNvSpPr>
            <a:spLocks noGrp="1"/>
          </p:cNvSpPr>
          <p:nvPr>
            <p:ph type="body" sz="quarter" idx="16"/>
          </p:nvPr>
        </p:nvSpPr>
        <p:spPr>
          <a:xfrm>
            <a:off x="-11755" y="997145"/>
            <a:ext cx="4309593" cy="1403461"/>
          </a:xfrm>
          <a:prstGeom prst="rect">
            <a:avLst/>
          </a:prstGeom>
        </p:spPr>
        <p:txBody>
          <a:bodyPr lIns="228600" rIns="22860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3"/>
          <p:cNvSpPr>
            <a:spLocks noGrp="1"/>
          </p:cNvSpPr>
          <p:nvPr>
            <p:ph type="title" hasCustomPrompt="1"/>
          </p:nvPr>
        </p:nvSpPr>
        <p:spPr>
          <a:xfrm>
            <a:off x="0" y="139700"/>
            <a:ext cx="4303713" cy="873125"/>
          </a:xfrm>
        </p:spPr>
        <p:txBody>
          <a:bodyPr>
            <a:noAutofit/>
          </a:bodyPr>
          <a:lstStyle>
            <a:lvl1pPr>
              <a:defRPr/>
            </a:lvl1pPr>
          </a:lstStyle>
          <a:p>
            <a:r>
              <a:rPr lang="en-US" dirty="0" smtClean="0"/>
              <a:t>Header</a:t>
            </a:r>
            <a:endParaRPr lang="en-US" dirty="0"/>
          </a:p>
        </p:txBody>
      </p:sp>
    </p:spTree>
    <p:extLst>
      <p:ext uri="{BB962C8B-B14F-4D97-AF65-F5344CB8AC3E}">
        <p14:creationId xmlns:p14="http://schemas.microsoft.com/office/powerpoint/2010/main" val="3510766837"/>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Header Content B">
    <p:spTree>
      <p:nvGrpSpPr>
        <p:cNvPr id="1" name=""/>
        <p:cNvGrpSpPr/>
        <p:nvPr/>
      </p:nvGrpSpPr>
      <p:grpSpPr>
        <a:xfrm>
          <a:off x="0" y="0"/>
          <a:ext cx="0" cy="0"/>
          <a:chOff x="0" y="0"/>
          <a:chExt cx="0" cy="0"/>
        </a:xfrm>
      </p:grpSpPr>
      <p:sp>
        <p:nvSpPr>
          <p:cNvPr id="6" name="Picture Placeholder 53"/>
          <p:cNvSpPr>
            <a:spLocks noGrp="1"/>
          </p:cNvSpPr>
          <p:nvPr>
            <p:ph type="pic" sz="quarter" idx="12" hasCustomPrompt="1"/>
          </p:nvPr>
        </p:nvSpPr>
        <p:spPr>
          <a:xfrm>
            <a:off x="4303713" y="-1"/>
            <a:ext cx="4840287" cy="5143501"/>
          </a:xfrm>
          <a:prstGeom prst="rect">
            <a:avLst/>
          </a:prstGeom>
          <a:solidFill>
            <a:schemeClr val="bg1"/>
          </a:solidFill>
        </p:spPr>
        <p:txBody>
          <a:bodyPr/>
          <a:lstStyle>
            <a:lvl1pPr marL="0" indent="0">
              <a:buNone/>
              <a:defRPr/>
            </a:lvl1pPr>
          </a:lstStyle>
          <a:p>
            <a:r>
              <a:rPr lang="en-US" dirty="0" smtClean="0"/>
              <a:t>Picture or Color Block</a:t>
            </a:r>
            <a:endParaRPr lang="en-US" dirty="0"/>
          </a:p>
        </p:txBody>
      </p:sp>
      <p:sp>
        <p:nvSpPr>
          <p:cNvPr id="7" name="Text Placeholder 2"/>
          <p:cNvSpPr>
            <a:spLocks noGrp="1"/>
          </p:cNvSpPr>
          <p:nvPr>
            <p:ph type="body" sz="quarter" idx="16"/>
          </p:nvPr>
        </p:nvSpPr>
        <p:spPr>
          <a:xfrm>
            <a:off x="-11755" y="997145"/>
            <a:ext cx="4309593" cy="1403461"/>
          </a:xfrm>
          <a:prstGeom prst="rect">
            <a:avLst/>
          </a:prstGeom>
        </p:spPr>
        <p:txBody>
          <a:bodyPr lIns="228600" rIns="22860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3"/>
          <p:cNvSpPr>
            <a:spLocks noGrp="1"/>
          </p:cNvSpPr>
          <p:nvPr>
            <p:ph type="title" hasCustomPrompt="1"/>
          </p:nvPr>
        </p:nvSpPr>
        <p:spPr>
          <a:xfrm>
            <a:off x="0" y="139700"/>
            <a:ext cx="4303713" cy="873125"/>
          </a:xfrm>
        </p:spPr>
        <p:txBody>
          <a:bodyPr>
            <a:noAutofit/>
          </a:bodyPr>
          <a:lstStyle>
            <a:lvl1pPr>
              <a:defRPr/>
            </a:lvl1pPr>
          </a:lstStyle>
          <a:p>
            <a:r>
              <a:rPr lang="en-US" dirty="0" smtClean="0"/>
              <a:t>Header</a:t>
            </a:r>
            <a:endParaRPr lang="en-US" dirty="0"/>
          </a:p>
        </p:txBody>
      </p:sp>
    </p:spTree>
    <p:extLst>
      <p:ext uri="{BB962C8B-B14F-4D97-AF65-F5344CB8AC3E}">
        <p14:creationId xmlns:p14="http://schemas.microsoft.com/office/powerpoint/2010/main" val="3132759715"/>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 Header Content D">
    <p:spTree>
      <p:nvGrpSpPr>
        <p:cNvPr id="1" name=""/>
        <p:cNvGrpSpPr/>
        <p:nvPr/>
      </p:nvGrpSpPr>
      <p:grpSpPr>
        <a:xfrm>
          <a:off x="0" y="0"/>
          <a:ext cx="0" cy="0"/>
          <a:chOff x="0" y="0"/>
          <a:chExt cx="0" cy="0"/>
        </a:xfrm>
      </p:grpSpPr>
      <p:sp>
        <p:nvSpPr>
          <p:cNvPr id="5" name="Text Placeholder 2"/>
          <p:cNvSpPr>
            <a:spLocks noGrp="1"/>
          </p:cNvSpPr>
          <p:nvPr>
            <p:ph type="body" sz="quarter" idx="16"/>
          </p:nvPr>
        </p:nvSpPr>
        <p:spPr>
          <a:xfrm>
            <a:off x="-11755" y="997145"/>
            <a:ext cx="9155755" cy="1403461"/>
          </a:xfrm>
          <a:prstGeom prst="rect">
            <a:avLst/>
          </a:prstGeom>
        </p:spPr>
        <p:txBody>
          <a:bodyPr lIns="228600" rIns="22860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3"/>
          <p:cNvSpPr>
            <a:spLocks noGrp="1"/>
          </p:cNvSpPr>
          <p:nvPr>
            <p:ph type="title" hasCustomPrompt="1"/>
          </p:nvPr>
        </p:nvSpPr>
        <p:spPr>
          <a:xfrm>
            <a:off x="0" y="139700"/>
            <a:ext cx="9143264" cy="873125"/>
          </a:xfrm>
        </p:spPr>
        <p:txBody>
          <a:bodyPr>
            <a:noAutofit/>
          </a:bodyPr>
          <a:lstStyle>
            <a:lvl1pPr>
              <a:defRPr/>
            </a:lvl1pPr>
          </a:lstStyle>
          <a:p>
            <a:r>
              <a:rPr lang="en-US" dirty="0" smtClean="0"/>
              <a:t>Header</a:t>
            </a:r>
            <a:endParaRPr lang="en-US" dirty="0"/>
          </a:p>
        </p:txBody>
      </p:sp>
      <p:sp>
        <p:nvSpPr>
          <p:cNvPr id="9" name="Picture Placeholder 4"/>
          <p:cNvSpPr>
            <a:spLocks noGrp="1"/>
          </p:cNvSpPr>
          <p:nvPr>
            <p:ph type="pic" sz="quarter" idx="22" hasCustomPrompt="1"/>
          </p:nvPr>
        </p:nvSpPr>
        <p:spPr>
          <a:xfrm>
            <a:off x="0" y="3570288"/>
            <a:ext cx="4303713" cy="1573212"/>
          </a:xfrm>
          <a:prstGeom prst="rect">
            <a:avLst/>
          </a:prstGeom>
          <a:solidFill>
            <a:schemeClr val="bg1"/>
          </a:solidFill>
        </p:spPr>
        <p:txBody>
          <a:bodyPr>
            <a:normAutofit/>
          </a:bodyPr>
          <a:lstStyle>
            <a:lvl1pPr marL="0" marR="0" indent="0" algn="l" defTabSz="914400" rtl="0" eaLnBrk="1" fontAlgn="auto" latinLnBrk="0" hangingPunct="1">
              <a:lnSpc>
                <a:spcPct val="100000"/>
              </a:lnSpc>
              <a:spcBef>
                <a:spcPct val="20000"/>
              </a:spcBef>
              <a:spcAft>
                <a:spcPts val="0"/>
              </a:spcAft>
              <a:buClrTx/>
              <a:buSzPct val="100000"/>
              <a:buFont typeface="Wingdings" pitchFamily="2" charset="2"/>
              <a:buNone/>
              <a:tabLst/>
              <a:defRPr sz="1400"/>
            </a:lvl1pPr>
          </a:lstStyle>
          <a:p>
            <a:r>
              <a:rPr lang="en-US" dirty="0" smtClean="0"/>
              <a:t>Picture or Color Block</a:t>
            </a:r>
          </a:p>
        </p:txBody>
      </p:sp>
      <p:sp>
        <p:nvSpPr>
          <p:cNvPr id="10" name="Picture Placeholder 4"/>
          <p:cNvSpPr>
            <a:spLocks noGrp="1"/>
          </p:cNvSpPr>
          <p:nvPr>
            <p:ph type="pic" sz="quarter" idx="23" hasCustomPrompt="1"/>
          </p:nvPr>
        </p:nvSpPr>
        <p:spPr>
          <a:xfrm>
            <a:off x="4342776" y="3570288"/>
            <a:ext cx="4261474" cy="1573212"/>
          </a:xfrm>
          <a:prstGeom prst="rect">
            <a:avLst/>
          </a:prstGeom>
          <a:solidFill>
            <a:schemeClr val="tx2"/>
          </a:solidFill>
        </p:spPr>
        <p:txBody>
          <a:bodyPr>
            <a:normAutofit/>
          </a:bodyPr>
          <a:lstStyle>
            <a:lvl1pPr marL="0" marR="0" indent="0" algn="l" defTabSz="914400" rtl="0" eaLnBrk="1" fontAlgn="auto" latinLnBrk="0" hangingPunct="1">
              <a:lnSpc>
                <a:spcPct val="100000"/>
              </a:lnSpc>
              <a:spcBef>
                <a:spcPct val="20000"/>
              </a:spcBef>
              <a:spcAft>
                <a:spcPts val="0"/>
              </a:spcAft>
              <a:buClrTx/>
              <a:buSzPct val="100000"/>
              <a:buFont typeface="Wingdings" pitchFamily="2" charset="2"/>
              <a:buNone/>
              <a:tabLst/>
              <a:defRPr sz="1400"/>
            </a:lvl1pPr>
          </a:lstStyle>
          <a:p>
            <a:r>
              <a:rPr lang="en-US" dirty="0" smtClean="0"/>
              <a:t>Picture or Color Block</a:t>
            </a:r>
          </a:p>
        </p:txBody>
      </p:sp>
      <p:sp>
        <p:nvSpPr>
          <p:cNvPr id="11" name="Picture Placeholder 4"/>
          <p:cNvSpPr>
            <a:spLocks noGrp="1"/>
          </p:cNvSpPr>
          <p:nvPr>
            <p:ph type="pic" sz="quarter" idx="21" hasCustomPrompt="1"/>
          </p:nvPr>
        </p:nvSpPr>
        <p:spPr>
          <a:xfrm>
            <a:off x="8640850" y="3570288"/>
            <a:ext cx="503150" cy="1573212"/>
          </a:xfrm>
          <a:prstGeom prst="rect">
            <a:avLst/>
          </a:prstGeom>
          <a:solidFill>
            <a:schemeClr val="accent2"/>
          </a:solidFill>
        </p:spPr>
        <p:txBody>
          <a:bodyPr vert="vert">
            <a:normAutofit/>
          </a:bodyPr>
          <a:lstStyle>
            <a:lvl1pPr marL="0" indent="0">
              <a:buNone/>
              <a:defRPr sz="1400"/>
            </a:lvl1pPr>
          </a:lstStyle>
          <a:p>
            <a:r>
              <a:rPr lang="en-US" dirty="0" smtClean="0"/>
              <a:t>Picture or Color Block</a:t>
            </a:r>
            <a:endParaRPr lang="en-US" dirty="0"/>
          </a:p>
        </p:txBody>
      </p:sp>
    </p:spTree>
    <p:extLst>
      <p:ext uri="{BB962C8B-B14F-4D97-AF65-F5344CB8AC3E}">
        <p14:creationId xmlns:p14="http://schemas.microsoft.com/office/powerpoint/2010/main" val="1337629149"/>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Headers Content E">
    <p:spTree>
      <p:nvGrpSpPr>
        <p:cNvPr id="1" name=""/>
        <p:cNvGrpSpPr/>
        <p:nvPr/>
      </p:nvGrpSpPr>
      <p:grpSpPr>
        <a:xfrm>
          <a:off x="0" y="0"/>
          <a:ext cx="0" cy="0"/>
          <a:chOff x="0" y="0"/>
          <a:chExt cx="0" cy="0"/>
        </a:xfrm>
      </p:grpSpPr>
      <p:sp>
        <p:nvSpPr>
          <p:cNvPr id="5" name="Rectangle 4"/>
          <p:cNvSpPr/>
          <p:nvPr userDrawn="1"/>
        </p:nvSpPr>
        <p:spPr>
          <a:xfrm>
            <a:off x="0" y="3942838"/>
            <a:ext cx="9144000" cy="6141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4"/>
          <p:cNvSpPr>
            <a:spLocks noGrp="1"/>
          </p:cNvSpPr>
          <p:nvPr>
            <p:ph type="pic" sz="quarter" idx="22" hasCustomPrompt="1"/>
          </p:nvPr>
        </p:nvSpPr>
        <p:spPr>
          <a:xfrm>
            <a:off x="0" y="-1"/>
            <a:ext cx="9144000" cy="3847499"/>
          </a:xfrm>
          <a:prstGeom prst="rect">
            <a:avLst/>
          </a:prstGeom>
          <a:solidFill>
            <a:schemeClr val="bg1"/>
          </a:solidFill>
        </p:spPr>
        <p:txBody>
          <a:bodyPr>
            <a:normAutofit/>
          </a:bodyPr>
          <a:lstStyle>
            <a:lvl1pPr marL="0" marR="0" indent="0" algn="l" defTabSz="914400" rtl="0" eaLnBrk="1" fontAlgn="auto" latinLnBrk="0" hangingPunct="1">
              <a:lnSpc>
                <a:spcPct val="100000"/>
              </a:lnSpc>
              <a:spcBef>
                <a:spcPct val="20000"/>
              </a:spcBef>
              <a:spcAft>
                <a:spcPts val="0"/>
              </a:spcAft>
              <a:buClrTx/>
              <a:buSzPct val="100000"/>
              <a:buFont typeface="Wingdings" pitchFamily="2" charset="2"/>
              <a:buNone/>
              <a:tabLst/>
              <a:defRPr sz="1400"/>
            </a:lvl1pPr>
          </a:lstStyle>
          <a:p>
            <a:r>
              <a:rPr lang="en-US" dirty="0" smtClean="0"/>
              <a:t>Picture or Color Block</a:t>
            </a:r>
          </a:p>
        </p:txBody>
      </p:sp>
      <p:sp>
        <p:nvSpPr>
          <p:cNvPr id="8" name="Text Placeholder 4"/>
          <p:cNvSpPr>
            <a:spLocks noGrp="1"/>
          </p:cNvSpPr>
          <p:nvPr>
            <p:ph type="body" sz="quarter" idx="15" hasCustomPrompt="1"/>
          </p:nvPr>
        </p:nvSpPr>
        <p:spPr>
          <a:xfrm>
            <a:off x="0" y="4652318"/>
            <a:ext cx="9144000" cy="312559"/>
          </a:xfrm>
          <a:prstGeom prst="rect">
            <a:avLst/>
          </a:prstGeom>
          <a:noFill/>
        </p:spPr>
        <p:txBody>
          <a:bodyPr wrap="square" lIns="228600" rIns="228600" rtlCol="0" anchor="t">
            <a:noAutofit/>
          </a:bodyPr>
          <a:lstStyle>
            <a:lvl1pPr marL="0" indent="0">
              <a:lnSpc>
                <a:spcPts val="2000"/>
              </a:lnSpc>
              <a:spcBef>
                <a:spcPts val="0"/>
              </a:spcBef>
              <a:buNone/>
              <a:defRPr lang="en-US" sz="2000" b="1" dirty="0" smtClean="0">
                <a:solidFill>
                  <a:schemeClr val="bg1"/>
                </a:solidFill>
                <a:latin typeface="Arial Narrow" pitchFamily="34" charset="0"/>
              </a:defRPr>
            </a:lvl1pPr>
            <a:lvl2pPr>
              <a:defRPr lang="en-US" sz="1800" dirty="0" smtClean="0">
                <a:solidFill>
                  <a:schemeClr val="tx1"/>
                </a:solidFill>
              </a:defRPr>
            </a:lvl2pPr>
            <a:lvl3pPr>
              <a:defRPr lang="en-US" sz="1800" dirty="0" smtClean="0">
                <a:solidFill>
                  <a:schemeClr val="tx1"/>
                </a:solidFill>
              </a:defRPr>
            </a:lvl3pPr>
            <a:lvl4pPr>
              <a:defRPr lang="en-US" sz="1800" dirty="0" smtClean="0">
                <a:solidFill>
                  <a:schemeClr val="tx1"/>
                </a:solidFill>
              </a:defRPr>
            </a:lvl4pPr>
            <a:lvl5pPr>
              <a:defRPr lang="en-US" sz="1800" dirty="0">
                <a:solidFill>
                  <a:schemeClr val="tx1"/>
                </a:solidFill>
              </a:defRPr>
            </a:lvl5pPr>
          </a:lstStyle>
          <a:p>
            <a:pPr marL="0" lvl="0"/>
            <a:r>
              <a:rPr lang="en-US" dirty="0" err="1" smtClean="0"/>
              <a:t>Subheader</a:t>
            </a:r>
            <a:endParaRPr lang="en-US" dirty="0" smtClean="0"/>
          </a:p>
        </p:txBody>
      </p:sp>
      <p:sp>
        <p:nvSpPr>
          <p:cNvPr id="9" name="Title 3"/>
          <p:cNvSpPr>
            <a:spLocks noGrp="1"/>
          </p:cNvSpPr>
          <p:nvPr>
            <p:ph type="title" hasCustomPrompt="1"/>
          </p:nvPr>
        </p:nvSpPr>
        <p:spPr>
          <a:xfrm>
            <a:off x="0" y="3942838"/>
            <a:ext cx="9144000" cy="614141"/>
          </a:xfrm>
        </p:spPr>
        <p:txBody>
          <a:bodyPr>
            <a:noAutofit/>
          </a:bodyPr>
          <a:lstStyle>
            <a:lvl1pPr>
              <a:defRPr>
                <a:solidFill>
                  <a:schemeClr val="bg2"/>
                </a:solidFill>
              </a:defRPr>
            </a:lvl1pPr>
          </a:lstStyle>
          <a:p>
            <a:r>
              <a:rPr lang="en-US" dirty="0" smtClean="0"/>
              <a:t>header</a:t>
            </a:r>
            <a:endParaRPr lang="en-US" dirty="0"/>
          </a:p>
        </p:txBody>
      </p:sp>
    </p:spTree>
    <p:extLst>
      <p:ext uri="{BB962C8B-B14F-4D97-AF65-F5344CB8AC3E}">
        <p14:creationId xmlns:p14="http://schemas.microsoft.com/office/powerpoint/2010/main" val="303075540"/>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am Slide 1">
    <p:spTree>
      <p:nvGrpSpPr>
        <p:cNvPr id="1" name=""/>
        <p:cNvGrpSpPr/>
        <p:nvPr/>
      </p:nvGrpSpPr>
      <p:grpSpPr>
        <a:xfrm>
          <a:off x="0" y="0"/>
          <a:ext cx="0" cy="0"/>
          <a:chOff x="0" y="0"/>
          <a:chExt cx="0" cy="0"/>
        </a:xfrm>
      </p:grpSpPr>
      <p:sp>
        <p:nvSpPr>
          <p:cNvPr id="16" name="Picture Placeholder 14"/>
          <p:cNvSpPr>
            <a:spLocks noGrp="1"/>
          </p:cNvSpPr>
          <p:nvPr>
            <p:ph type="pic" sz="quarter" idx="11" hasCustomPrompt="1"/>
          </p:nvPr>
        </p:nvSpPr>
        <p:spPr>
          <a:xfrm>
            <a:off x="129540" y="1312862"/>
            <a:ext cx="2124075" cy="2389187"/>
          </a:xfrm>
          <a:prstGeom prst="rect">
            <a:avLst/>
          </a:prstGeom>
          <a:solidFill>
            <a:schemeClr val="bg1">
              <a:lumMod val="40000"/>
              <a:lumOff val="60000"/>
            </a:schemeClr>
          </a:solidFill>
        </p:spPr>
        <p:txBody>
          <a:bodyPr/>
          <a:lstStyle>
            <a:lvl1pPr marL="0" indent="0">
              <a:buNone/>
              <a:defRPr/>
            </a:lvl1pPr>
          </a:lstStyle>
          <a:p>
            <a:r>
              <a:rPr lang="en-US" dirty="0" smtClean="0"/>
              <a:t>Portrait</a:t>
            </a:r>
            <a:endParaRPr lang="en-US" dirty="0"/>
          </a:p>
        </p:txBody>
      </p:sp>
      <p:sp>
        <p:nvSpPr>
          <p:cNvPr id="11" name="Text Placeholder 3"/>
          <p:cNvSpPr>
            <a:spLocks noGrp="1"/>
          </p:cNvSpPr>
          <p:nvPr>
            <p:ph type="body" sz="quarter" idx="34" hasCustomPrompt="1"/>
          </p:nvPr>
        </p:nvSpPr>
        <p:spPr>
          <a:xfrm>
            <a:off x="129540" y="3730625"/>
            <a:ext cx="2124075" cy="284693"/>
          </a:xfrm>
          <a:prstGeom prst="rect">
            <a:avLst/>
          </a:prstGeom>
        </p:spPr>
        <p:txBody>
          <a:bodyPr>
            <a:noAutofit/>
          </a:bodyPr>
          <a:lstStyle>
            <a:lvl1pPr marL="0" indent="0" algn="ctr">
              <a:lnSpc>
                <a:spcPts val="1500"/>
              </a:lnSpc>
              <a:spcBef>
                <a:spcPts val="0"/>
              </a:spcBef>
              <a:buNone/>
              <a:defRPr lang="en-US" sz="1400" b="1" baseline="0" dirty="0" smtClean="0"/>
            </a:lvl1pPr>
            <a:lvl2pPr marL="274320" indent="0">
              <a:buFont typeface="Arial" pitchFamily="34" charset="0"/>
              <a:buNone/>
              <a:defRPr/>
            </a:lvl2pPr>
            <a:lvl3pPr marL="457200" indent="0">
              <a:buNone/>
              <a:defRPr/>
            </a:lvl3pPr>
            <a:lvl4pPr marL="685800" indent="0">
              <a:buNone/>
              <a:defRPr/>
            </a:lvl4pPr>
            <a:lvl5pPr marL="914400" indent="0">
              <a:buNone/>
              <a:defRPr/>
            </a:lvl5pPr>
          </a:lstStyle>
          <a:p>
            <a:pPr lvl="0"/>
            <a:r>
              <a:rPr lang="en-US" dirty="0" smtClean="0"/>
              <a:t>First Name Last Name</a:t>
            </a:r>
          </a:p>
        </p:txBody>
      </p:sp>
      <p:sp>
        <p:nvSpPr>
          <p:cNvPr id="15" name="Picture Placeholder 14"/>
          <p:cNvSpPr>
            <a:spLocks noGrp="1"/>
          </p:cNvSpPr>
          <p:nvPr>
            <p:ph type="pic" sz="quarter" idx="35" hasCustomPrompt="1"/>
          </p:nvPr>
        </p:nvSpPr>
        <p:spPr>
          <a:xfrm>
            <a:off x="2383155" y="1312862"/>
            <a:ext cx="2124075" cy="2389187"/>
          </a:xfrm>
          <a:prstGeom prst="rect">
            <a:avLst/>
          </a:prstGeom>
          <a:solidFill>
            <a:schemeClr val="bg1">
              <a:lumMod val="40000"/>
              <a:lumOff val="60000"/>
            </a:schemeClr>
          </a:solidFill>
        </p:spPr>
        <p:txBody>
          <a:bodyPr/>
          <a:lstStyle>
            <a:lvl1pPr marL="0" indent="0">
              <a:buNone/>
              <a:defRPr/>
            </a:lvl1pPr>
          </a:lstStyle>
          <a:p>
            <a:r>
              <a:rPr lang="en-US" dirty="0" smtClean="0"/>
              <a:t>Portrait</a:t>
            </a:r>
            <a:endParaRPr lang="en-US" dirty="0"/>
          </a:p>
        </p:txBody>
      </p:sp>
      <p:sp>
        <p:nvSpPr>
          <p:cNvPr id="20" name="Picture Placeholder 14"/>
          <p:cNvSpPr>
            <a:spLocks noGrp="1"/>
          </p:cNvSpPr>
          <p:nvPr>
            <p:ph type="pic" sz="quarter" idx="36" hasCustomPrompt="1"/>
          </p:nvPr>
        </p:nvSpPr>
        <p:spPr>
          <a:xfrm>
            <a:off x="4636770" y="1312862"/>
            <a:ext cx="2124075" cy="2389187"/>
          </a:xfrm>
          <a:prstGeom prst="rect">
            <a:avLst/>
          </a:prstGeom>
          <a:solidFill>
            <a:schemeClr val="bg1">
              <a:lumMod val="40000"/>
              <a:lumOff val="60000"/>
            </a:schemeClr>
          </a:solidFill>
        </p:spPr>
        <p:txBody>
          <a:bodyPr/>
          <a:lstStyle>
            <a:lvl1pPr marL="0" indent="0">
              <a:buNone/>
              <a:defRPr/>
            </a:lvl1pPr>
          </a:lstStyle>
          <a:p>
            <a:r>
              <a:rPr lang="en-US" dirty="0" smtClean="0"/>
              <a:t>Portrait</a:t>
            </a:r>
            <a:endParaRPr lang="en-US" dirty="0"/>
          </a:p>
        </p:txBody>
      </p:sp>
      <p:sp>
        <p:nvSpPr>
          <p:cNvPr id="21" name="Picture Placeholder 14"/>
          <p:cNvSpPr>
            <a:spLocks noGrp="1"/>
          </p:cNvSpPr>
          <p:nvPr>
            <p:ph type="pic" sz="quarter" idx="37" hasCustomPrompt="1"/>
          </p:nvPr>
        </p:nvSpPr>
        <p:spPr>
          <a:xfrm>
            <a:off x="6890385" y="1312862"/>
            <a:ext cx="2124075" cy="2389187"/>
          </a:xfrm>
          <a:prstGeom prst="rect">
            <a:avLst/>
          </a:prstGeom>
          <a:solidFill>
            <a:schemeClr val="bg1">
              <a:lumMod val="40000"/>
              <a:lumOff val="60000"/>
            </a:schemeClr>
          </a:solidFill>
        </p:spPr>
        <p:txBody>
          <a:bodyPr/>
          <a:lstStyle>
            <a:lvl1pPr marL="0" indent="0">
              <a:buNone/>
              <a:defRPr/>
            </a:lvl1pPr>
          </a:lstStyle>
          <a:p>
            <a:r>
              <a:rPr lang="en-US" dirty="0" smtClean="0"/>
              <a:t>Portrait</a:t>
            </a:r>
            <a:endParaRPr lang="en-US" dirty="0"/>
          </a:p>
        </p:txBody>
      </p:sp>
      <p:sp>
        <p:nvSpPr>
          <p:cNvPr id="22" name="Text Placeholder 3"/>
          <p:cNvSpPr>
            <a:spLocks noGrp="1"/>
          </p:cNvSpPr>
          <p:nvPr>
            <p:ph type="body" sz="quarter" idx="38" hasCustomPrompt="1"/>
          </p:nvPr>
        </p:nvSpPr>
        <p:spPr>
          <a:xfrm>
            <a:off x="2383155" y="3730625"/>
            <a:ext cx="2124075" cy="284693"/>
          </a:xfrm>
          <a:prstGeom prst="rect">
            <a:avLst/>
          </a:prstGeom>
        </p:spPr>
        <p:txBody>
          <a:bodyPr>
            <a:noAutofit/>
          </a:bodyPr>
          <a:lstStyle>
            <a:lvl1pPr marL="0" indent="0" algn="ctr">
              <a:lnSpc>
                <a:spcPts val="1500"/>
              </a:lnSpc>
              <a:spcBef>
                <a:spcPts val="0"/>
              </a:spcBef>
              <a:buNone/>
              <a:defRPr lang="en-US" sz="1400" b="1" baseline="0" dirty="0" smtClean="0"/>
            </a:lvl1pPr>
            <a:lvl2pPr marL="274320" indent="0">
              <a:buFont typeface="Arial" pitchFamily="34" charset="0"/>
              <a:buNone/>
              <a:defRPr/>
            </a:lvl2pPr>
            <a:lvl3pPr marL="457200" indent="0">
              <a:buNone/>
              <a:defRPr/>
            </a:lvl3pPr>
            <a:lvl4pPr marL="685800" indent="0">
              <a:buNone/>
              <a:defRPr/>
            </a:lvl4pPr>
            <a:lvl5pPr marL="914400" indent="0">
              <a:buNone/>
              <a:defRPr/>
            </a:lvl5pPr>
          </a:lstStyle>
          <a:p>
            <a:pPr lvl="0"/>
            <a:r>
              <a:rPr lang="en-US" dirty="0" smtClean="0"/>
              <a:t>First Name Last Name</a:t>
            </a:r>
          </a:p>
        </p:txBody>
      </p:sp>
      <p:sp>
        <p:nvSpPr>
          <p:cNvPr id="23" name="Text Placeholder 3"/>
          <p:cNvSpPr>
            <a:spLocks noGrp="1"/>
          </p:cNvSpPr>
          <p:nvPr>
            <p:ph type="body" sz="quarter" idx="39" hasCustomPrompt="1"/>
          </p:nvPr>
        </p:nvSpPr>
        <p:spPr>
          <a:xfrm>
            <a:off x="4636770" y="3730625"/>
            <a:ext cx="2124075" cy="284693"/>
          </a:xfrm>
          <a:prstGeom prst="rect">
            <a:avLst/>
          </a:prstGeom>
        </p:spPr>
        <p:txBody>
          <a:bodyPr>
            <a:noAutofit/>
          </a:bodyPr>
          <a:lstStyle>
            <a:lvl1pPr marL="0" indent="0" algn="ctr">
              <a:lnSpc>
                <a:spcPts val="1500"/>
              </a:lnSpc>
              <a:spcBef>
                <a:spcPts val="0"/>
              </a:spcBef>
              <a:buNone/>
              <a:defRPr lang="en-US" sz="1400" b="1" baseline="0" dirty="0" smtClean="0"/>
            </a:lvl1pPr>
            <a:lvl2pPr marL="274320" indent="0">
              <a:buFont typeface="Arial" pitchFamily="34" charset="0"/>
              <a:buNone/>
              <a:defRPr/>
            </a:lvl2pPr>
            <a:lvl3pPr marL="457200" indent="0">
              <a:buNone/>
              <a:defRPr/>
            </a:lvl3pPr>
            <a:lvl4pPr marL="685800" indent="0">
              <a:buNone/>
              <a:defRPr/>
            </a:lvl4pPr>
            <a:lvl5pPr marL="914400" indent="0">
              <a:buNone/>
              <a:defRPr/>
            </a:lvl5pPr>
          </a:lstStyle>
          <a:p>
            <a:pPr lvl="0"/>
            <a:r>
              <a:rPr lang="en-US" dirty="0" smtClean="0"/>
              <a:t>First Name Last Name</a:t>
            </a:r>
          </a:p>
        </p:txBody>
      </p:sp>
      <p:sp>
        <p:nvSpPr>
          <p:cNvPr id="24" name="Text Placeholder 3"/>
          <p:cNvSpPr>
            <a:spLocks noGrp="1"/>
          </p:cNvSpPr>
          <p:nvPr>
            <p:ph type="body" sz="quarter" idx="40" hasCustomPrompt="1"/>
          </p:nvPr>
        </p:nvSpPr>
        <p:spPr>
          <a:xfrm>
            <a:off x="6890385" y="3730625"/>
            <a:ext cx="2124075" cy="284693"/>
          </a:xfrm>
          <a:prstGeom prst="rect">
            <a:avLst/>
          </a:prstGeom>
        </p:spPr>
        <p:txBody>
          <a:bodyPr>
            <a:noAutofit/>
          </a:bodyPr>
          <a:lstStyle>
            <a:lvl1pPr marL="0" indent="0" algn="ctr">
              <a:lnSpc>
                <a:spcPts val="1500"/>
              </a:lnSpc>
              <a:spcBef>
                <a:spcPts val="0"/>
              </a:spcBef>
              <a:buNone/>
              <a:defRPr lang="en-US" sz="1400" b="1" baseline="0" dirty="0" smtClean="0"/>
            </a:lvl1pPr>
            <a:lvl2pPr marL="274320" indent="0">
              <a:buFont typeface="Arial" pitchFamily="34" charset="0"/>
              <a:buNone/>
              <a:defRPr/>
            </a:lvl2pPr>
            <a:lvl3pPr marL="457200" indent="0">
              <a:buNone/>
              <a:defRPr/>
            </a:lvl3pPr>
            <a:lvl4pPr marL="685800" indent="0">
              <a:buNone/>
              <a:defRPr/>
            </a:lvl4pPr>
            <a:lvl5pPr marL="914400" indent="0">
              <a:buNone/>
              <a:defRPr/>
            </a:lvl5pPr>
          </a:lstStyle>
          <a:p>
            <a:pPr lvl="0"/>
            <a:r>
              <a:rPr lang="en-US" dirty="0" smtClean="0"/>
              <a:t>First Name Last Name</a:t>
            </a:r>
          </a:p>
        </p:txBody>
      </p:sp>
      <p:sp>
        <p:nvSpPr>
          <p:cNvPr id="17" name="Title 3"/>
          <p:cNvSpPr>
            <a:spLocks noGrp="1"/>
          </p:cNvSpPr>
          <p:nvPr>
            <p:ph type="title" hasCustomPrompt="1"/>
          </p:nvPr>
        </p:nvSpPr>
        <p:spPr>
          <a:xfrm>
            <a:off x="0" y="139700"/>
            <a:ext cx="9144000" cy="873125"/>
          </a:xfrm>
        </p:spPr>
        <p:txBody>
          <a:bodyPr/>
          <a:lstStyle>
            <a:lvl1pPr>
              <a:defRPr/>
            </a:lvl1pPr>
          </a:lstStyle>
          <a:p>
            <a:r>
              <a:rPr lang="en-US" dirty="0" smtClean="0"/>
              <a:t>Header</a:t>
            </a:r>
            <a:endParaRPr lang="en-US" dirty="0"/>
          </a:p>
        </p:txBody>
      </p:sp>
    </p:spTree>
    <p:extLst>
      <p:ext uri="{BB962C8B-B14F-4D97-AF65-F5344CB8AC3E}">
        <p14:creationId xmlns:p14="http://schemas.microsoft.com/office/powerpoint/2010/main" val="3090064161"/>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llage Img 1">
    <p:spTree>
      <p:nvGrpSpPr>
        <p:cNvPr id="1" name=""/>
        <p:cNvGrpSpPr/>
        <p:nvPr/>
      </p:nvGrpSpPr>
      <p:grpSpPr>
        <a:xfrm>
          <a:off x="0" y="0"/>
          <a:ext cx="0" cy="0"/>
          <a:chOff x="0" y="0"/>
          <a:chExt cx="0" cy="0"/>
        </a:xfrm>
      </p:grpSpPr>
      <p:sp>
        <p:nvSpPr>
          <p:cNvPr id="20" name="Picture Placeholder 14"/>
          <p:cNvSpPr>
            <a:spLocks noGrp="1"/>
          </p:cNvSpPr>
          <p:nvPr>
            <p:ph type="pic" sz="quarter" idx="21" hasCustomPrompt="1"/>
          </p:nvPr>
        </p:nvSpPr>
        <p:spPr>
          <a:xfrm>
            <a:off x="4340314" y="0"/>
            <a:ext cx="4803686" cy="2379664"/>
          </a:xfrm>
          <a:prstGeom prst="rect">
            <a:avLst/>
          </a:prstGeom>
          <a:solidFill>
            <a:schemeClr val="bg1"/>
          </a:solidFill>
        </p:spPr>
        <p:txBody>
          <a:bodyPr/>
          <a:lstStyle>
            <a:lvl1pPr marL="0" indent="0">
              <a:buNone/>
              <a:defRPr/>
            </a:lvl1pPr>
          </a:lstStyle>
          <a:p>
            <a:r>
              <a:rPr lang="en-US" dirty="0" smtClean="0"/>
              <a:t>Picture or Color Block</a:t>
            </a:r>
            <a:endParaRPr lang="en-US" dirty="0"/>
          </a:p>
        </p:txBody>
      </p:sp>
      <p:sp>
        <p:nvSpPr>
          <p:cNvPr id="18" name="Picture Placeholder 14"/>
          <p:cNvSpPr>
            <a:spLocks noGrp="1"/>
          </p:cNvSpPr>
          <p:nvPr>
            <p:ph type="pic" sz="quarter" idx="29" hasCustomPrompt="1"/>
          </p:nvPr>
        </p:nvSpPr>
        <p:spPr>
          <a:xfrm>
            <a:off x="-3" y="0"/>
            <a:ext cx="4303716" cy="2379664"/>
          </a:xfrm>
          <a:prstGeom prst="rect">
            <a:avLst/>
          </a:prstGeom>
          <a:solidFill>
            <a:schemeClr val="tx2"/>
          </a:solidFill>
        </p:spPr>
        <p:txBody>
          <a:bodyPr/>
          <a:lstStyle>
            <a:lvl1pPr marL="0" indent="0">
              <a:buNone/>
              <a:defRPr/>
            </a:lvl1pPr>
          </a:lstStyle>
          <a:p>
            <a:r>
              <a:rPr lang="en-US" dirty="0" smtClean="0"/>
              <a:t>Picture or Color Block</a:t>
            </a:r>
            <a:endParaRPr lang="en-US" dirty="0"/>
          </a:p>
        </p:txBody>
      </p:sp>
      <p:sp>
        <p:nvSpPr>
          <p:cNvPr id="42" name="Picture Placeholder 14"/>
          <p:cNvSpPr>
            <a:spLocks noGrp="1"/>
          </p:cNvSpPr>
          <p:nvPr>
            <p:ph type="pic" sz="quarter" idx="39" hasCustomPrompt="1"/>
          </p:nvPr>
        </p:nvSpPr>
        <p:spPr>
          <a:xfrm>
            <a:off x="6489788" y="2419452"/>
            <a:ext cx="2654212" cy="2724048"/>
          </a:xfrm>
          <a:prstGeom prst="rect">
            <a:avLst/>
          </a:prstGeom>
          <a:solidFill>
            <a:schemeClr val="bg1">
              <a:lumMod val="20000"/>
              <a:lumOff val="80000"/>
            </a:schemeClr>
          </a:solidFill>
        </p:spPr>
        <p:txBody>
          <a:bodyPr/>
          <a:lstStyle>
            <a:lvl1pPr marL="0" indent="0">
              <a:buNone/>
              <a:defRPr/>
            </a:lvl1pPr>
          </a:lstStyle>
          <a:p>
            <a:r>
              <a:rPr lang="en-US" dirty="0" smtClean="0"/>
              <a:t>Picture or Color Block</a:t>
            </a:r>
            <a:endParaRPr lang="en-US" dirty="0"/>
          </a:p>
        </p:txBody>
      </p:sp>
      <p:sp>
        <p:nvSpPr>
          <p:cNvPr id="13" name="Picture Placeholder 14"/>
          <p:cNvSpPr>
            <a:spLocks noGrp="1"/>
          </p:cNvSpPr>
          <p:nvPr>
            <p:ph type="pic" sz="quarter" idx="52" hasCustomPrompt="1"/>
          </p:nvPr>
        </p:nvSpPr>
        <p:spPr>
          <a:xfrm>
            <a:off x="0" y="2419452"/>
            <a:ext cx="2152649" cy="2724048"/>
          </a:xfrm>
          <a:prstGeom prst="rect">
            <a:avLst/>
          </a:prstGeom>
          <a:solidFill>
            <a:schemeClr val="bg1">
              <a:lumMod val="20000"/>
              <a:lumOff val="80000"/>
            </a:schemeClr>
          </a:solidFill>
        </p:spPr>
        <p:txBody>
          <a:bodyPr/>
          <a:lstStyle>
            <a:lvl1pPr marL="0" indent="0">
              <a:buNone/>
              <a:defRPr/>
            </a:lvl1pPr>
          </a:lstStyle>
          <a:p>
            <a:r>
              <a:rPr lang="en-US" dirty="0" smtClean="0"/>
              <a:t>Picture or Color Block</a:t>
            </a:r>
            <a:endParaRPr lang="en-US" dirty="0"/>
          </a:p>
        </p:txBody>
      </p:sp>
      <p:sp>
        <p:nvSpPr>
          <p:cNvPr id="22" name="Picture Placeholder 14"/>
          <p:cNvSpPr>
            <a:spLocks noGrp="1"/>
          </p:cNvSpPr>
          <p:nvPr>
            <p:ph type="pic" sz="quarter" idx="53" hasCustomPrompt="1"/>
          </p:nvPr>
        </p:nvSpPr>
        <p:spPr>
          <a:xfrm>
            <a:off x="2190508" y="2419452"/>
            <a:ext cx="2113206" cy="2724048"/>
          </a:xfrm>
          <a:prstGeom prst="rect">
            <a:avLst/>
          </a:prstGeom>
          <a:solidFill>
            <a:schemeClr val="bg1">
              <a:lumMod val="20000"/>
              <a:lumOff val="80000"/>
            </a:schemeClr>
          </a:solidFill>
        </p:spPr>
        <p:txBody>
          <a:bodyPr/>
          <a:lstStyle>
            <a:lvl1pPr marL="0" indent="0">
              <a:buNone/>
              <a:defRPr/>
            </a:lvl1pPr>
          </a:lstStyle>
          <a:p>
            <a:r>
              <a:rPr lang="en-US" dirty="0" smtClean="0"/>
              <a:t>Picture or Color Block</a:t>
            </a:r>
            <a:endParaRPr lang="en-US" dirty="0"/>
          </a:p>
        </p:txBody>
      </p:sp>
      <p:sp>
        <p:nvSpPr>
          <p:cNvPr id="26" name="Picture Placeholder 14"/>
          <p:cNvSpPr>
            <a:spLocks noGrp="1"/>
          </p:cNvSpPr>
          <p:nvPr>
            <p:ph type="pic" sz="quarter" idx="54" hasCustomPrompt="1"/>
          </p:nvPr>
        </p:nvSpPr>
        <p:spPr>
          <a:xfrm>
            <a:off x="4342776" y="2419453"/>
            <a:ext cx="2110412" cy="2724048"/>
          </a:xfrm>
          <a:prstGeom prst="rect">
            <a:avLst/>
          </a:prstGeom>
          <a:solidFill>
            <a:schemeClr val="bg1">
              <a:lumMod val="20000"/>
              <a:lumOff val="80000"/>
            </a:schemeClr>
          </a:solidFill>
        </p:spPr>
        <p:txBody>
          <a:bodyPr/>
          <a:lstStyle>
            <a:lvl1pPr marL="0" indent="0">
              <a:buNone/>
              <a:defRPr/>
            </a:lvl1pPr>
          </a:lstStyle>
          <a:p>
            <a:r>
              <a:rPr lang="en-US" dirty="0" smtClean="0"/>
              <a:t>Picture or Color Block</a:t>
            </a:r>
            <a:endParaRPr lang="en-US" dirty="0"/>
          </a:p>
        </p:txBody>
      </p:sp>
    </p:spTree>
    <p:extLst>
      <p:ext uri="{BB962C8B-B14F-4D97-AF65-F5344CB8AC3E}">
        <p14:creationId xmlns:p14="http://schemas.microsoft.com/office/powerpoint/2010/main" val="2812719034"/>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Full Bleed Proj Img 1">
    <p:spTree>
      <p:nvGrpSpPr>
        <p:cNvPr id="1" name=""/>
        <p:cNvGrpSpPr/>
        <p:nvPr/>
      </p:nvGrpSpPr>
      <p:grpSpPr>
        <a:xfrm>
          <a:off x="0" y="0"/>
          <a:ext cx="0" cy="0"/>
          <a:chOff x="0" y="0"/>
          <a:chExt cx="0" cy="0"/>
        </a:xfrm>
      </p:grpSpPr>
      <p:sp>
        <p:nvSpPr>
          <p:cNvPr id="4" name="Picture Placeholder 3"/>
          <p:cNvSpPr>
            <a:spLocks noGrp="1"/>
          </p:cNvSpPr>
          <p:nvPr>
            <p:ph type="pic" sz="quarter" idx="10" hasCustomPrompt="1"/>
          </p:nvPr>
        </p:nvSpPr>
        <p:spPr>
          <a:xfrm>
            <a:off x="0" y="0"/>
            <a:ext cx="9144000" cy="5143499"/>
          </a:xfrm>
          <a:prstGeom prst="rect">
            <a:avLst/>
          </a:prstGeom>
          <a:solidFill>
            <a:schemeClr val="bg1"/>
          </a:solidFill>
        </p:spPr>
        <p:txBody>
          <a:bodyPr anchor="t"/>
          <a:lstStyle>
            <a:lvl1pPr marL="0" indent="0" algn="l">
              <a:buNone/>
              <a:defRPr baseline="0"/>
            </a:lvl1pPr>
          </a:lstStyle>
          <a:p>
            <a:r>
              <a:rPr lang="en-US" dirty="0" smtClean="0"/>
              <a:t>Picture or Color Block</a:t>
            </a:r>
            <a:endParaRPr lang="en-US" dirty="0"/>
          </a:p>
        </p:txBody>
      </p:sp>
      <p:sp>
        <p:nvSpPr>
          <p:cNvPr id="3" name="Text Placeholder 4"/>
          <p:cNvSpPr>
            <a:spLocks noGrp="1"/>
          </p:cNvSpPr>
          <p:nvPr>
            <p:ph type="body" sz="quarter" idx="15" hasCustomPrompt="1"/>
          </p:nvPr>
        </p:nvSpPr>
        <p:spPr>
          <a:xfrm>
            <a:off x="309045" y="1316920"/>
            <a:ext cx="8334954" cy="605294"/>
          </a:xfrm>
          <a:prstGeom prst="rect">
            <a:avLst/>
          </a:prstGeom>
          <a:noFill/>
        </p:spPr>
        <p:txBody>
          <a:bodyPr wrap="square" lIns="228600" rIns="228600" rtlCol="0" anchor="t">
            <a:noAutofit/>
          </a:bodyPr>
          <a:lstStyle>
            <a:lvl1pPr marL="0" indent="0">
              <a:lnSpc>
                <a:spcPts val="2000"/>
              </a:lnSpc>
              <a:spcBef>
                <a:spcPts val="0"/>
              </a:spcBef>
              <a:buNone/>
              <a:defRPr lang="en-US" sz="1600" b="0" i="1" dirty="0" smtClean="0">
                <a:solidFill>
                  <a:srgbClr val="FFFFFF"/>
                </a:solidFill>
                <a:latin typeface="Arial Narrow" pitchFamily="34" charset="0"/>
              </a:defRPr>
            </a:lvl1pPr>
            <a:lvl2pPr>
              <a:defRPr lang="en-US" sz="1800" dirty="0" smtClean="0">
                <a:solidFill>
                  <a:schemeClr val="tx1"/>
                </a:solidFill>
              </a:defRPr>
            </a:lvl2pPr>
            <a:lvl3pPr>
              <a:defRPr lang="en-US" sz="1800" dirty="0" smtClean="0">
                <a:solidFill>
                  <a:schemeClr val="tx1"/>
                </a:solidFill>
              </a:defRPr>
            </a:lvl3pPr>
            <a:lvl4pPr>
              <a:defRPr lang="en-US" sz="1800" dirty="0" smtClean="0">
                <a:solidFill>
                  <a:schemeClr val="tx1"/>
                </a:solidFill>
              </a:defRPr>
            </a:lvl4pPr>
            <a:lvl5pPr>
              <a:defRPr lang="en-US" sz="1800" dirty="0">
                <a:solidFill>
                  <a:schemeClr val="tx1"/>
                </a:solidFill>
              </a:defRPr>
            </a:lvl5pPr>
          </a:lstStyle>
          <a:p>
            <a:pPr marL="0" lvl="0"/>
            <a:r>
              <a:rPr lang="en-US" dirty="0" smtClean="0"/>
              <a:t>Project Location</a:t>
            </a:r>
          </a:p>
          <a:p>
            <a:pPr marL="0" lvl="0"/>
            <a:endParaRPr lang="en-US" dirty="0" smtClean="0"/>
          </a:p>
        </p:txBody>
      </p:sp>
      <p:sp>
        <p:nvSpPr>
          <p:cNvPr id="5" name="Title 3"/>
          <p:cNvSpPr>
            <a:spLocks noGrp="1"/>
          </p:cNvSpPr>
          <p:nvPr>
            <p:ph type="title" hasCustomPrompt="1"/>
          </p:nvPr>
        </p:nvSpPr>
        <p:spPr>
          <a:xfrm>
            <a:off x="309045" y="497880"/>
            <a:ext cx="8334954" cy="873125"/>
          </a:xfrm>
        </p:spPr>
        <p:txBody>
          <a:bodyPr/>
          <a:lstStyle>
            <a:lvl1pPr>
              <a:defRPr sz="2000">
                <a:solidFill>
                  <a:srgbClr val="FFFFFF"/>
                </a:solidFill>
              </a:defRPr>
            </a:lvl1pPr>
          </a:lstStyle>
          <a:p>
            <a:r>
              <a:rPr lang="en-US" dirty="0" smtClean="0"/>
              <a:t>PROJECT NAME</a:t>
            </a:r>
            <a:endParaRPr lang="en-US" dirty="0"/>
          </a:p>
        </p:txBody>
      </p:sp>
    </p:spTree>
    <p:extLst>
      <p:ext uri="{BB962C8B-B14F-4D97-AF65-F5344CB8AC3E}">
        <p14:creationId xmlns:p14="http://schemas.microsoft.com/office/powerpoint/2010/main" val="1465100253"/>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0" y="139700"/>
            <a:ext cx="9144000" cy="873125"/>
          </a:xfrm>
          <a:prstGeom prst="rect">
            <a:avLst/>
          </a:prstGeom>
        </p:spPr>
        <p:txBody>
          <a:bodyPr vert="horz" lIns="228600" tIns="45720" rIns="228600" bIns="45720" rtlCol="0" anchor="b" anchorCtr="0">
            <a:noAutofit/>
          </a:bodyPr>
          <a:lstStyle/>
          <a:p>
            <a:r>
              <a:rPr lang="en-US" dirty="0" smtClean="0"/>
              <a:t>Click To Add Title</a:t>
            </a:r>
            <a:endParaRPr lang="en-US" dirty="0"/>
          </a:p>
        </p:txBody>
      </p:sp>
      <p:sp>
        <p:nvSpPr>
          <p:cNvPr id="7" name="Text Placeholder 6"/>
          <p:cNvSpPr>
            <a:spLocks noGrp="1"/>
          </p:cNvSpPr>
          <p:nvPr>
            <p:ph type="body" idx="1"/>
          </p:nvPr>
        </p:nvSpPr>
        <p:spPr>
          <a:xfrm>
            <a:off x="0" y="1189038"/>
            <a:ext cx="9144000" cy="3217862"/>
          </a:xfrm>
          <a:prstGeom prst="rect">
            <a:avLst/>
          </a:prstGeom>
        </p:spPr>
        <p:txBody>
          <a:bodyPr vert="horz" lIns="228600" tIns="45720" rIns="22860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935" r:id="rId1"/>
    <p:sldLayoutId id="2147483977" r:id="rId2"/>
    <p:sldLayoutId id="2147483969" r:id="rId3"/>
    <p:sldLayoutId id="2147483968" r:id="rId4"/>
    <p:sldLayoutId id="2147483952" r:id="rId5"/>
    <p:sldLayoutId id="2147483949" r:id="rId6"/>
    <p:sldLayoutId id="2147483954" r:id="rId7"/>
    <p:sldLayoutId id="2147483961" r:id="rId8"/>
    <p:sldLayoutId id="2147483970" r:id="rId9"/>
    <p:sldLayoutId id="2147483964" r:id="rId10"/>
    <p:sldLayoutId id="2147483979" r:id="rId11"/>
    <p:sldLayoutId id="2147483980" r:id="rId12"/>
    <p:sldLayoutId id="2147483981" r:id="rId13"/>
  </p:sldLayoutIdLst>
  <p:transition>
    <p:fade/>
  </p:transition>
  <p:timing>
    <p:tnLst>
      <p:par>
        <p:cTn id="1" dur="indefinite" restart="never" nodeType="tmRoot"/>
      </p:par>
    </p:tnLst>
  </p:timing>
  <p:txStyles>
    <p:titleStyle>
      <a:lvl1pPr algn="l" defTabSz="914400" rtl="0" eaLnBrk="1" latinLnBrk="0" hangingPunct="1">
        <a:lnSpc>
          <a:spcPts val="2600"/>
        </a:lnSpc>
        <a:spcBef>
          <a:spcPct val="0"/>
        </a:spcBef>
        <a:buNone/>
        <a:defRPr sz="2400" b="1" kern="1200" cap="none" spc="0" baseline="0">
          <a:solidFill>
            <a:schemeClr val="tx1"/>
          </a:solidFill>
          <a:latin typeface="+mj-lt"/>
          <a:ea typeface="+mj-ea"/>
          <a:cs typeface="+mj-cs"/>
        </a:defRPr>
      </a:lvl1pPr>
    </p:titleStyle>
    <p:bodyStyle>
      <a:lvl1pPr marL="182880" indent="-182880" algn="l" defTabSz="914400" rtl="0" eaLnBrk="1" latinLnBrk="0" hangingPunct="1">
        <a:spcBef>
          <a:spcPct val="20000"/>
        </a:spcBef>
        <a:buSzPct val="75000"/>
        <a:buFont typeface="Wingdings" pitchFamily="2" charset="2"/>
        <a:buChar char="§"/>
        <a:defRPr sz="1800" kern="1200" cap="none" spc="0" baseline="0">
          <a:solidFill>
            <a:schemeClr val="tx1"/>
          </a:solidFill>
          <a:latin typeface="+mn-lt"/>
          <a:ea typeface="+mn-ea"/>
          <a:cs typeface="+mn-cs"/>
        </a:defRPr>
      </a:lvl1pPr>
      <a:lvl2pPr marL="365760" indent="-182880" algn="l" defTabSz="914400" rtl="0" eaLnBrk="1" latinLnBrk="0" hangingPunct="1">
        <a:spcBef>
          <a:spcPct val="20000"/>
        </a:spcBef>
        <a:buSzPct val="75000"/>
        <a:buFont typeface="Courier New" pitchFamily="49" charset="0"/>
        <a:buChar char="o"/>
        <a:defRPr sz="1600" kern="1200" baseline="0">
          <a:solidFill>
            <a:schemeClr val="tx1"/>
          </a:solidFill>
          <a:latin typeface="+mn-lt"/>
          <a:ea typeface="+mn-ea"/>
          <a:cs typeface="+mn-cs"/>
        </a:defRPr>
      </a:lvl2pPr>
      <a:lvl3pPr marL="548640" indent="-182880" algn="l" defTabSz="914400" rtl="0" eaLnBrk="1" latinLnBrk="0" hangingPunct="1">
        <a:spcBef>
          <a:spcPct val="20000"/>
        </a:spcBef>
        <a:buFont typeface="Arial" pitchFamily="34" charset="0"/>
        <a:buChar char="•"/>
        <a:defRPr sz="1400" kern="1200" baseline="0">
          <a:solidFill>
            <a:schemeClr val="tx1"/>
          </a:solidFill>
          <a:latin typeface="+mn-lt"/>
          <a:ea typeface="+mn-ea"/>
          <a:cs typeface="+mn-cs"/>
        </a:defRPr>
      </a:lvl3pPr>
      <a:lvl4pPr marL="731520" indent="-182880" algn="l" defTabSz="914400" rtl="0" eaLnBrk="1" latinLnBrk="0" hangingPunct="1">
        <a:spcBef>
          <a:spcPct val="20000"/>
        </a:spcBef>
        <a:buSzPct val="100000"/>
        <a:buFont typeface="Arial Narrow" pitchFamily="34" charset="0"/>
        <a:buChar char="»"/>
        <a:defRPr sz="1200" kern="1200" baseline="0">
          <a:solidFill>
            <a:schemeClr val="tx1"/>
          </a:solidFill>
          <a:latin typeface="+mn-lt"/>
          <a:ea typeface="+mn-ea"/>
          <a:cs typeface="+mn-cs"/>
        </a:defRPr>
      </a:lvl4pPr>
      <a:lvl5pPr marL="914400" indent="-182880" algn="l" defTabSz="914400" rtl="0" eaLnBrk="1" latinLnBrk="0" hangingPunct="1">
        <a:spcBef>
          <a:spcPct val="20000"/>
        </a:spcBef>
        <a:buSzPct val="85000"/>
        <a:buFont typeface="Wingdings" pitchFamily="2" charset="2"/>
        <a:buChar char="§"/>
        <a:tabLst>
          <a:tab pos="1485900" algn="l"/>
        </a:tabLst>
        <a:defRPr sz="1100" kern="120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hedlundk@pbworld.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7"/>
          </p:nvPr>
        </p:nvSpPr>
        <p:spPr/>
        <p:txBody>
          <a:bodyPr/>
          <a:lstStyle/>
          <a:p>
            <a:r>
              <a:rPr lang="en-US" dirty="0" smtClean="0"/>
              <a:t>Karen Hedlund</a:t>
            </a:r>
          </a:p>
          <a:p>
            <a:r>
              <a:rPr lang="en-US" sz="2000" b="0" i="1" dirty="0" smtClean="0"/>
              <a:t>Director, Public-Private Partnerships</a:t>
            </a:r>
          </a:p>
          <a:p>
            <a:endParaRPr lang="en-US" sz="2000" b="0" i="1" dirty="0"/>
          </a:p>
        </p:txBody>
      </p:sp>
      <p:sp>
        <p:nvSpPr>
          <p:cNvPr id="2" name="Title 1"/>
          <p:cNvSpPr>
            <a:spLocks noGrp="1"/>
          </p:cNvSpPr>
          <p:nvPr>
            <p:ph type="title"/>
          </p:nvPr>
        </p:nvSpPr>
        <p:spPr/>
        <p:txBody>
          <a:bodyPr/>
          <a:lstStyle/>
          <a:p>
            <a:r>
              <a:rPr lang="en-US" dirty="0" smtClean="0"/>
              <a:t>2015 Federal Rail Legislation</a:t>
            </a: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t="10400" b="12201"/>
          <a:stretch/>
        </p:blipFill>
        <p:spPr>
          <a:xfrm>
            <a:off x="4303712" y="1"/>
            <a:ext cx="4840287" cy="2492062"/>
          </a:xfrm>
          <a:prstGeom prst="rect">
            <a:avLst/>
          </a:prstGeom>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l="32211" r="18096"/>
          <a:stretch/>
        </p:blipFill>
        <p:spPr>
          <a:xfrm>
            <a:off x="0" y="0"/>
            <a:ext cx="4301544" cy="5143500"/>
          </a:xfrm>
          <a:prstGeom prst="rect">
            <a:avLst/>
          </a:prstGeom>
        </p:spPr>
      </p:pic>
    </p:spTree>
    <p:extLst>
      <p:ext uri="{BB962C8B-B14F-4D97-AF65-F5344CB8AC3E}">
        <p14:creationId xmlns:p14="http://schemas.microsoft.com/office/powerpoint/2010/main" val="3799480825"/>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US" dirty="0"/>
              <a:t>Railroad Safety and Positive Train Control Extension Act (S. 650</a:t>
            </a:r>
            <a:r>
              <a:rPr lang="en-US" dirty="0" smtClean="0"/>
              <a:t>), approved </a:t>
            </a:r>
            <a:r>
              <a:rPr lang="en-US" dirty="0"/>
              <a:t>by the Senate </a:t>
            </a:r>
            <a:r>
              <a:rPr lang="en-US" dirty="0" smtClean="0"/>
              <a:t>Commerce in </a:t>
            </a:r>
            <a:r>
              <a:rPr lang="en-US" dirty="0"/>
              <a:t>March, </a:t>
            </a:r>
            <a:r>
              <a:rPr lang="en-US" dirty="0" smtClean="0"/>
              <a:t>extends </a:t>
            </a:r>
            <a:r>
              <a:rPr lang="en-US" dirty="0"/>
              <a:t>the deadline from the end of 2015 to Dec. 31, 2020</a:t>
            </a:r>
            <a:r>
              <a:rPr lang="en-US" dirty="0" smtClean="0"/>
              <a:t>.</a:t>
            </a:r>
            <a:br>
              <a:rPr lang="en-US" dirty="0" smtClean="0"/>
            </a:br>
            <a:endParaRPr lang="en-US" dirty="0" smtClean="0"/>
          </a:p>
          <a:p>
            <a:r>
              <a:rPr lang="en-US" dirty="0" smtClean="0"/>
              <a:t>Feinstein-Blumenthal-Schumer – one year extensions on a case by case basis</a:t>
            </a:r>
            <a:br>
              <a:rPr lang="en-US" dirty="0" smtClean="0"/>
            </a:br>
            <a:endParaRPr lang="en-US" dirty="0" smtClean="0"/>
          </a:p>
          <a:p>
            <a:r>
              <a:rPr lang="en-US" dirty="0" smtClean="0"/>
              <a:t>PPRIA 2015</a:t>
            </a:r>
            <a:br>
              <a:rPr lang="en-US" dirty="0" smtClean="0"/>
            </a:br>
            <a:endParaRPr lang="en-US" dirty="0" smtClean="0"/>
          </a:p>
          <a:p>
            <a:r>
              <a:rPr lang="en-US" dirty="0" smtClean="0"/>
              <a:t>Grow America – case by </a:t>
            </a:r>
            <a:r>
              <a:rPr lang="en-US" dirty="0" smtClean="0"/>
              <a:t>case</a:t>
            </a:r>
          </a:p>
          <a:p>
            <a:pPr marL="182880" lvl="1" indent="0">
              <a:buNone/>
            </a:pPr>
            <a:r>
              <a:rPr lang="en-US" dirty="0"/>
              <a:t> </a:t>
            </a:r>
            <a:r>
              <a:rPr lang="en-US" dirty="0" smtClean="0"/>
              <a:t> $3 billion over 5 years for PTC</a:t>
            </a:r>
            <a:r>
              <a:rPr lang="en-US" dirty="0" smtClean="0"/>
              <a:t/>
            </a:r>
            <a:br>
              <a:rPr lang="en-US" dirty="0" smtClean="0"/>
            </a:br>
            <a:endParaRPr lang="en-US" dirty="0" smtClean="0"/>
          </a:p>
          <a:p>
            <a:endParaRPr lang="en-US" dirty="0" smtClean="0"/>
          </a:p>
        </p:txBody>
      </p:sp>
      <p:sp>
        <p:nvSpPr>
          <p:cNvPr id="3" name="Title 2"/>
          <p:cNvSpPr>
            <a:spLocks noGrp="1"/>
          </p:cNvSpPr>
          <p:nvPr>
            <p:ph type="title"/>
          </p:nvPr>
        </p:nvSpPr>
        <p:spPr/>
        <p:txBody>
          <a:bodyPr/>
          <a:lstStyle/>
          <a:p>
            <a:r>
              <a:rPr lang="en-US" dirty="0" smtClean="0"/>
              <a:t>Senate PTC Extension Bills</a:t>
            </a:r>
            <a:endParaRPr lang="en-US" dirty="0"/>
          </a:p>
        </p:txBody>
      </p:sp>
    </p:spTree>
    <p:extLst>
      <p:ext uri="{BB962C8B-B14F-4D97-AF65-F5344CB8AC3E}">
        <p14:creationId xmlns:p14="http://schemas.microsoft.com/office/powerpoint/2010/main" val="372563467"/>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pPr marL="0" indent="0">
              <a:buNone/>
            </a:pPr>
            <a:endParaRPr lang="en-US" dirty="0" smtClean="0"/>
          </a:p>
          <a:p>
            <a:pPr marL="0" indent="0">
              <a:buNone/>
            </a:pPr>
            <a:endParaRPr lang="en-US" dirty="0"/>
          </a:p>
          <a:p>
            <a:pPr marL="0" indent="0">
              <a:buNone/>
            </a:pPr>
            <a:r>
              <a:rPr lang="en-US" dirty="0" smtClean="0"/>
              <a:t>Karen J Hedlund</a:t>
            </a:r>
          </a:p>
          <a:p>
            <a:pPr marL="0" indent="0">
              <a:buNone/>
            </a:pPr>
            <a:r>
              <a:rPr lang="en-US" dirty="0" smtClean="0"/>
              <a:t>Director, Public-Private Partnerships</a:t>
            </a:r>
          </a:p>
          <a:p>
            <a:pPr marL="0" indent="0">
              <a:buNone/>
            </a:pPr>
            <a:r>
              <a:rPr lang="en-US" dirty="0" smtClean="0"/>
              <a:t>Parsons Brinckerhoff</a:t>
            </a:r>
          </a:p>
          <a:p>
            <a:pPr marL="0" indent="0">
              <a:buNone/>
            </a:pPr>
            <a:endParaRPr lang="en-US" dirty="0"/>
          </a:p>
          <a:p>
            <a:pPr marL="0" indent="0">
              <a:buNone/>
            </a:pPr>
            <a:r>
              <a:rPr lang="en-US" dirty="0" smtClean="0"/>
              <a:t>212 465 5059</a:t>
            </a:r>
          </a:p>
          <a:p>
            <a:pPr marL="0" indent="0">
              <a:buNone/>
            </a:pPr>
            <a:r>
              <a:rPr lang="en-US" dirty="0" smtClean="0">
                <a:hlinkClick r:id="rId2"/>
              </a:rPr>
              <a:t>hedlundk@pbworld.com</a:t>
            </a:r>
            <a:r>
              <a:rPr lang="en-US" dirty="0" smtClean="0"/>
              <a:t> </a:t>
            </a:r>
            <a:endParaRPr lang="en-US" dirty="0"/>
          </a:p>
        </p:txBody>
      </p:sp>
      <p:sp>
        <p:nvSpPr>
          <p:cNvPr id="3" name="Title 2"/>
          <p:cNvSpPr>
            <a:spLocks noGrp="1"/>
          </p:cNvSpPr>
          <p:nvPr>
            <p:ph type="title"/>
          </p:nvPr>
        </p:nvSpPr>
        <p:spPr/>
        <p:txBody>
          <a:bodyPr/>
          <a:lstStyle/>
          <a:p>
            <a:r>
              <a:rPr lang="en-US" dirty="0" smtClean="0"/>
              <a:t>Contact</a:t>
            </a:r>
            <a:endParaRPr lang="en-US" dirty="0"/>
          </a:p>
        </p:txBody>
      </p:sp>
    </p:spTree>
    <p:extLst>
      <p:ext uri="{BB962C8B-B14F-4D97-AF65-F5344CB8AC3E}">
        <p14:creationId xmlns:p14="http://schemas.microsoft.com/office/powerpoint/2010/main" val="232997016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a:xfrm>
            <a:off x="335280" y="1411549"/>
            <a:ext cx="8280725" cy="1575797"/>
          </a:xfrm>
        </p:spPr>
        <p:txBody>
          <a:bodyPr/>
          <a:lstStyle/>
          <a:p>
            <a:r>
              <a:rPr lang="en-US" dirty="0" smtClean="0"/>
              <a:t>Grow America</a:t>
            </a:r>
            <a:br>
              <a:rPr lang="en-US" dirty="0" smtClean="0"/>
            </a:br>
            <a:endParaRPr lang="en-US" dirty="0" smtClean="0"/>
          </a:p>
          <a:p>
            <a:r>
              <a:rPr lang="en-US" dirty="0" smtClean="0"/>
              <a:t>PRRIA of 2015</a:t>
            </a:r>
            <a:br>
              <a:rPr lang="en-US" dirty="0" smtClean="0"/>
            </a:br>
            <a:endParaRPr lang="en-US" dirty="0" smtClean="0"/>
          </a:p>
          <a:p>
            <a:r>
              <a:rPr lang="en-US" dirty="0" smtClean="0"/>
              <a:t>RIFIA</a:t>
            </a:r>
            <a:br>
              <a:rPr lang="en-US" dirty="0" smtClean="0"/>
            </a:br>
            <a:endParaRPr lang="en-US" dirty="0" smtClean="0"/>
          </a:p>
          <a:p>
            <a:r>
              <a:rPr lang="en-US" dirty="0" smtClean="0"/>
              <a:t>PTC Extensions</a:t>
            </a:r>
            <a:br>
              <a:rPr lang="en-US" dirty="0" smtClean="0"/>
            </a:br>
            <a:endParaRPr lang="en-US" dirty="0" smtClean="0"/>
          </a:p>
          <a:p>
            <a:r>
              <a:rPr lang="en-US" dirty="0" smtClean="0"/>
              <a:t>Other proposals</a:t>
            </a:r>
            <a:br>
              <a:rPr lang="en-US" dirty="0" smtClean="0"/>
            </a:br>
            <a:endParaRPr lang="en-US" dirty="0" smtClean="0"/>
          </a:p>
          <a:p>
            <a:endParaRPr lang="en-US" dirty="0"/>
          </a:p>
        </p:txBody>
      </p:sp>
      <p:sp>
        <p:nvSpPr>
          <p:cNvPr id="3" name="Title 2"/>
          <p:cNvSpPr>
            <a:spLocks noGrp="1"/>
          </p:cNvSpPr>
          <p:nvPr>
            <p:ph type="title"/>
          </p:nvPr>
        </p:nvSpPr>
        <p:spPr/>
        <p:txBody>
          <a:bodyPr/>
          <a:lstStyle/>
          <a:p>
            <a:r>
              <a:rPr lang="en-US" dirty="0" smtClean="0"/>
              <a:t>Pending Federal Rail Legislation</a:t>
            </a:r>
            <a:endParaRPr lang="en-US" dirty="0"/>
          </a:p>
        </p:txBody>
      </p:sp>
    </p:spTree>
    <p:extLst>
      <p:ext uri="{BB962C8B-B14F-4D97-AF65-F5344CB8AC3E}">
        <p14:creationId xmlns:p14="http://schemas.microsoft.com/office/powerpoint/2010/main" val="41542372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pPr>
              <a:spcAft>
                <a:spcPts val="600"/>
              </a:spcAft>
            </a:pPr>
            <a:r>
              <a:rPr lang="en-US" dirty="0" smtClean="0"/>
              <a:t>Rail account in Transportation Trust Fund – funded from corporate tax savings</a:t>
            </a:r>
          </a:p>
          <a:p>
            <a:pPr>
              <a:spcAft>
                <a:spcPts val="600"/>
              </a:spcAft>
            </a:pPr>
            <a:r>
              <a:rPr lang="en-US" dirty="0" smtClean="0"/>
              <a:t>$29 </a:t>
            </a:r>
            <a:r>
              <a:rPr lang="en-US" dirty="0"/>
              <a:t>billion over </a:t>
            </a:r>
            <a:r>
              <a:rPr lang="en-US" dirty="0" smtClean="0"/>
              <a:t>6 years</a:t>
            </a:r>
          </a:p>
          <a:p>
            <a:pPr>
              <a:spcAft>
                <a:spcPts val="600"/>
              </a:spcAft>
            </a:pPr>
            <a:r>
              <a:rPr lang="en-US" dirty="0" smtClean="0"/>
              <a:t>Two new programs:</a:t>
            </a:r>
          </a:p>
          <a:p>
            <a:pPr lvl="1">
              <a:spcAft>
                <a:spcPts val="600"/>
              </a:spcAft>
            </a:pPr>
            <a:r>
              <a:rPr lang="en-US" dirty="0"/>
              <a:t>Current Passenger Rail Service program </a:t>
            </a:r>
            <a:r>
              <a:rPr lang="en-US" dirty="0" smtClean="0"/>
              <a:t>-- Amtrak’s </a:t>
            </a:r>
            <a:r>
              <a:rPr lang="en-US" dirty="0"/>
              <a:t>existing business </a:t>
            </a:r>
            <a:r>
              <a:rPr lang="en-US" dirty="0" smtClean="0"/>
              <a:t>lines</a:t>
            </a:r>
          </a:p>
          <a:p>
            <a:pPr lvl="1">
              <a:spcAft>
                <a:spcPts val="600"/>
              </a:spcAft>
            </a:pPr>
            <a:r>
              <a:rPr lang="en-US" dirty="0"/>
              <a:t>The Rail Service Improvement Program </a:t>
            </a:r>
            <a:r>
              <a:rPr lang="en-US" dirty="0" smtClean="0"/>
              <a:t> --new </a:t>
            </a:r>
            <a:r>
              <a:rPr lang="en-US" dirty="0"/>
              <a:t>corridors and upgrades to existing corridors, </a:t>
            </a:r>
            <a:r>
              <a:rPr lang="en-US" dirty="0" smtClean="0"/>
              <a:t>rail </a:t>
            </a:r>
            <a:r>
              <a:rPr lang="en-US" dirty="0"/>
              <a:t>relocations, grade crossings, and short line rail </a:t>
            </a:r>
            <a:r>
              <a:rPr lang="en-US" dirty="0" smtClean="0"/>
              <a:t>improvements, </a:t>
            </a:r>
            <a:r>
              <a:rPr lang="en-US" dirty="0"/>
              <a:t>planning, workforce, and technology development, and commuter rail PTC-related costs</a:t>
            </a:r>
            <a:r>
              <a:rPr lang="en-US" dirty="0" smtClean="0"/>
              <a:t>.</a:t>
            </a:r>
          </a:p>
          <a:p>
            <a:pPr>
              <a:spcAft>
                <a:spcPts val="600"/>
              </a:spcAft>
            </a:pPr>
            <a:r>
              <a:rPr lang="en-US" dirty="0" smtClean="0"/>
              <a:t>Extend deadline </a:t>
            </a:r>
            <a:r>
              <a:rPr lang="en-US" dirty="0"/>
              <a:t>for </a:t>
            </a:r>
            <a:r>
              <a:rPr lang="en-US" dirty="0" smtClean="0"/>
              <a:t>PTC on </a:t>
            </a:r>
            <a:r>
              <a:rPr lang="en-US" dirty="0"/>
              <a:t>a case-by-case basis. </a:t>
            </a:r>
            <a:endParaRPr lang="en-US" dirty="0" smtClean="0"/>
          </a:p>
          <a:p>
            <a:pPr>
              <a:spcAft>
                <a:spcPts val="600"/>
              </a:spcAft>
            </a:pPr>
            <a:r>
              <a:rPr lang="en-US" dirty="0"/>
              <a:t>Regional Rail Development Authorities, </a:t>
            </a:r>
            <a:r>
              <a:rPr lang="en-US" dirty="0" smtClean="0"/>
              <a:t>eligible </a:t>
            </a:r>
            <a:r>
              <a:rPr lang="en-US" dirty="0"/>
              <a:t>recipients of federal grants, to facilitate rail service improvements across state lines, including planning, corridor development, and financing activities</a:t>
            </a:r>
            <a:r>
              <a:rPr lang="en-US" dirty="0" smtClean="0"/>
              <a:t>.</a:t>
            </a:r>
          </a:p>
          <a:p>
            <a:pPr>
              <a:spcAft>
                <a:spcPts val="600"/>
              </a:spcAft>
            </a:pPr>
            <a:r>
              <a:rPr lang="en-US" dirty="0" smtClean="0"/>
              <a:t>Authorize funding </a:t>
            </a:r>
            <a:r>
              <a:rPr lang="en-US" dirty="0"/>
              <a:t>to cover the cost of direct loans</a:t>
            </a:r>
          </a:p>
          <a:p>
            <a:endParaRPr lang="en-US" dirty="0"/>
          </a:p>
          <a:p>
            <a:endParaRPr lang="en-US" dirty="0"/>
          </a:p>
        </p:txBody>
      </p:sp>
      <p:sp>
        <p:nvSpPr>
          <p:cNvPr id="3" name="Title 2"/>
          <p:cNvSpPr>
            <a:spLocks noGrp="1"/>
          </p:cNvSpPr>
          <p:nvPr>
            <p:ph type="title"/>
          </p:nvPr>
        </p:nvSpPr>
        <p:spPr/>
        <p:txBody>
          <a:bodyPr/>
          <a:lstStyle/>
          <a:p>
            <a:r>
              <a:rPr lang="en-US" sz="2000" dirty="0" smtClean="0"/>
              <a:t>Grow America Act – “Predictable, dedicated funding for rail”</a:t>
            </a:r>
            <a:endParaRPr lang="en-US" sz="2000" dirty="0"/>
          </a:p>
        </p:txBody>
      </p:sp>
    </p:spTree>
    <p:extLst>
      <p:ext uri="{BB962C8B-B14F-4D97-AF65-F5344CB8AC3E}">
        <p14:creationId xmlns:p14="http://schemas.microsoft.com/office/powerpoint/2010/main" val="269595763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6"/>
          </p:nvPr>
        </p:nvSpPr>
        <p:spPr>
          <a:xfrm>
            <a:off x="335280" y="763573"/>
            <a:ext cx="8280725" cy="1510932"/>
          </a:xfrm>
        </p:spPr>
        <p:txBody>
          <a:bodyPr/>
          <a:lstStyle/>
          <a:p>
            <a:pPr marL="0" indent="0">
              <a:buNone/>
            </a:pPr>
            <a:r>
              <a:rPr lang="en-US" dirty="0"/>
              <a:t>FY 2016 Budget – $5.018 billion request </a:t>
            </a:r>
          </a:p>
          <a:p>
            <a:pPr lvl="1"/>
            <a:r>
              <a:rPr lang="en-US" dirty="0"/>
              <a:t>Safety &amp; Operations – $203.8 million</a:t>
            </a:r>
          </a:p>
          <a:p>
            <a:pPr lvl="1"/>
            <a:r>
              <a:rPr lang="en-US" dirty="0"/>
              <a:t>Research &amp; Development – $39.3 million</a:t>
            </a:r>
          </a:p>
          <a:p>
            <a:pPr lvl="1"/>
            <a:r>
              <a:rPr lang="en-US" dirty="0"/>
              <a:t>National High-Performance Rail System – $4.775 </a:t>
            </a:r>
            <a:r>
              <a:rPr lang="en-US" dirty="0" smtClean="0"/>
              <a:t>billion</a:t>
            </a:r>
            <a:endParaRPr lang="en-US" dirty="0"/>
          </a:p>
          <a:p>
            <a:pPr marL="0" indent="0">
              <a:buNone/>
            </a:pPr>
            <a:r>
              <a:rPr lang="en-US" dirty="0"/>
              <a:t>GROW AMERICA Act </a:t>
            </a:r>
          </a:p>
        </p:txBody>
      </p:sp>
      <p:sp>
        <p:nvSpPr>
          <p:cNvPr id="5" name="Title 4"/>
          <p:cNvSpPr>
            <a:spLocks noGrp="1"/>
          </p:cNvSpPr>
          <p:nvPr>
            <p:ph type="title"/>
          </p:nvPr>
        </p:nvSpPr>
        <p:spPr/>
        <p:txBody>
          <a:bodyPr/>
          <a:lstStyle/>
          <a:p>
            <a:r>
              <a:rPr lang="en-US" dirty="0" smtClean="0"/>
              <a:t>USDOT Budget and Reauthorization Overview</a:t>
            </a:r>
            <a:endParaRPr lang="en-US" dirty="0"/>
          </a:p>
        </p:txBody>
      </p:sp>
      <p:sp>
        <p:nvSpPr>
          <p:cNvPr id="2" name="Rounded Rectangle 1"/>
          <p:cNvSpPr/>
          <p:nvPr/>
        </p:nvSpPr>
        <p:spPr>
          <a:xfrm>
            <a:off x="1623060" y="2720669"/>
            <a:ext cx="2339340" cy="2004060"/>
          </a:xfrm>
          <a:prstGeom prst="round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t>4 Years</a:t>
            </a:r>
          </a:p>
          <a:p>
            <a:pPr algn="ctr"/>
            <a:r>
              <a:rPr lang="en-US" sz="1400" dirty="0" smtClean="0"/>
              <a:t>(FY 2015 - FY 2018)</a:t>
            </a:r>
          </a:p>
          <a:p>
            <a:pPr algn="ctr"/>
            <a:endParaRPr lang="en-US" sz="1400" dirty="0" smtClean="0"/>
          </a:p>
          <a:p>
            <a:pPr algn="ctr"/>
            <a:r>
              <a:rPr lang="en-US" sz="1400" b="1" dirty="0" smtClean="0"/>
              <a:t>$302 billion total</a:t>
            </a:r>
          </a:p>
          <a:p>
            <a:pPr algn="ctr"/>
            <a:endParaRPr lang="en-US" sz="1400" b="1" dirty="0" smtClean="0"/>
          </a:p>
          <a:p>
            <a:pPr algn="ctr"/>
            <a:r>
              <a:rPr lang="en-US" sz="1400" b="1" dirty="0" smtClean="0"/>
              <a:t>$19 billion</a:t>
            </a:r>
          </a:p>
          <a:p>
            <a:pPr algn="ctr"/>
            <a:r>
              <a:rPr lang="en-US" sz="1400" dirty="0" smtClean="0"/>
              <a:t>National High-Performance Rail System</a:t>
            </a:r>
            <a:endParaRPr lang="en-US" sz="1400" dirty="0"/>
          </a:p>
        </p:txBody>
      </p:sp>
      <p:sp>
        <p:nvSpPr>
          <p:cNvPr id="3" name="Right Arrow 2"/>
          <p:cNvSpPr/>
          <p:nvPr/>
        </p:nvSpPr>
        <p:spPr>
          <a:xfrm>
            <a:off x="4175760" y="3215662"/>
            <a:ext cx="982980" cy="728458"/>
          </a:xfrm>
          <a:prstGeom prst="rightArrow">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5372100" y="2720669"/>
            <a:ext cx="2339340" cy="2004060"/>
          </a:xfrm>
          <a:prstGeom prst="round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6</a:t>
            </a:r>
            <a:r>
              <a:rPr lang="en-US" sz="1400" b="1" dirty="0" smtClean="0"/>
              <a:t> Years</a:t>
            </a:r>
          </a:p>
          <a:p>
            <a:pPr algn="ctr"/>
            <a:r>
              <a:rPr lang="en-US" sz="1400" dirty="0" smtClean="0"/>
              <a:t>(FY 2016 - FY 2021)</a:t>
            </a:r>
          </a:p>
          <a:p>
            <a:pPr algn="ctr"/>
            <a:endParaRPr lang="en-US" sz="1400" dirty="0" smtClean="0"/>
          </a:p>
          <a:p>
            <a:pPr algn="ctr"/>
            <a:r>
              <a:rPr lang="en-US" sz="1400" b="1" dirty="0" smtClean="0"/>
              <a:t>$478 billion total</a:t>
            </a:r>
          </a:p>
          <a:p>
            <a:pPr algn="ctr"/>
            <a:endParaRPr lang="en-US" sz="1400" b="1" dirty="0" smtClean="0"/>
          </a:p>
          <a:p>
            <a:pPr algn="ctr"/>
            <a:r>
              <a:rPr lang="en-US" sz="1400" b="1" dirty="0" smtClean="0"/>
              <a:t>$29 billion</a:t>
            </a:r>
          </a:p>
          <a:p>
            <a:pPr algn="ctr"/>
            <a:r>
              <a:rPr lang="en-US" sz="1400" dirty="0" smtClean="0"/>
              <a:t>National High-Performance Rail System</a:t>
            </a:r>
            <a:endParaRPr lang="en-US" sz="1400" dirty="0"/>
          </a:p>
        </p:txBody>
      </p:sp>
      <p:sp>
        <p:nvSpPr>
          <p:cNvPr id="10" name="TextBox 4"/>
          <p:cNvSpPr txBox="1"/>
          <p:nvPr/>
        </p:nvSpPr>
        <p:spPr>
          <a:xfrm>
            <a:off x="1383030" y="2366032"/>
            <a:ext cx="2819400" cy="338554"/>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gn="ctr"/>
            <a:r>
              <a:rPr lang="en-US" sz="1600" b="1" dirty="0" smtClean="0">
                <a:latin typeface="Arial Narrow" panose="020B0606020202030204" pitchFamily="34" charset="0"/>
              </a:rPr>
              <a:t>2014 Legislative Proposal</a:t>
            </a:r>
            <a:endParaRPr lang="en-US" sz="1600" b="1" dirty="0">
              <a:latin typeface="Arial Narrow" panose="020B0606020202030204" pitchFamily="34" charset="0"/>
            </a:endParaRPr>
          </a:p>
        </p:txBody>
      </p:sp>
      <p:sp>
        <p:nvSpPr>
          <p:cNvPr id="11" name="TextBox 9"/>
          <p:cNvSpPr txBox="1"/>
          <p:nvPr/>
        </p:nvSpPr>
        <p:spPr>
          <a:xfrm>
            <a:off x="5158740" y="2366032"/>
            <a:ext cx="2819400" cy="338554"/>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gn="ctr"/>
            <a:r>
              <a:rPr lang="en-US" sz="1600" b="1" dirty="0" smtClean="0">
                <a:latin typeface="Arial Narrow" panose="020B0606020202030204" pitchFamily="34" charset="0"/>
              </a:rPr>
              <a:t>New Legislative Proposal</a:t>
            </a:r>
            <a:endParaRPr lang="en-US" sz="1600" b="1" dirty="0">
              <a:latin typeface="Arial Narrow" panose="020B0606020202030204" pitchFamily="34" charset="0"/>
            </a:endParaRPr>
          </a:p>
        </p:txBody>
      </p:sp>
      <p:sp>
        <p:nvSpPr>
          <p:cNvPr id="4" name="Rectangle 3"/>
          <p:cNvSpPr/>
          <p:nvPr/>
        </p:nvSpPr>
        <p:spPr>
          <a:xfrm>
            <a:off x="2693315" y="4758928"/>
            <a:ext cx="4275529" cy="369332"/>
          </a:xfrm>
          <a:prstGeom prst="rect">
            <a:avLst/>
          </a:prstGeom>
        </p:spPr>
        <p:txBody>
          <a:bodyPr wrap="none">
            <a:spAutoFit/>
          </a:bodyPr>
          <a:lstStyle/>
          <a:p>
            <a:r>
              <a:rPr lang="en-US" i="1" dirty="0">
                <a:solidFill>
                  <a:srgbClr val="FF0000"/>
                </a:solidFill>
              </a:rPr>
              <a:t>Provides Predictable, Dedicated Funding for Rail</a:t>
            </a:r>
          </a:p>
        </p:txBody>
      </p:sp>
    </p:spTree>
    <p:extLst>
      <p:ext uri="{BB962C8B-B14F-4D97-AF65-F5344CB8AC3E}">
        <p14:creationId xmlns:p14="http://schemas.microsoft.com/office/powerpoint/2010/main" val="78099246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Funding Overview</a:t>
            </a:r>
            <a:endParaRPr lang="en-US" dirty="0"/>
          </a:p>
        </p:txBody>
      </p:sp>
      <p:pic>
        <p:nvPicPr>
          <p:cNvPr id="4" name="table"/>
          <p:cNvPicPr>
            <a:picLocks noChangeAspect="1"/>
          </p:cNvPicPr>
          <p:nvPr/>
        </p:nvPicPr>
        <p:blipFill>
          <a:blip r:embed="rId3"/>
          <a:stretch>
            <a:fillRect/>
          </a:stretch>
        </p:blipFill>
        <p:spPr>
          <a:xfrm>
            <a:off x="1597102" y="731224"/>
            <a:ext cx="6350266" cy="4412276"/>
          </a:xfrm>
          <a:prstGeom prst="rect">
            <a:avLst/>
          </a:prstGeom>
        </p:spPr>
      </p:pic>
      <p:sp>
        <p:nvSpPr>
          <p:cNvPr id="5" name="TextBox 16"/>
          <p:cNvSpPr txBox="1"/>
          <p:nvPr/>
        </p:nvSpPr>
        <p:spPr>
          <a:xfrm>
            <a:off x="452909" y="3880534"/>
            <a:ext cx="800934" cy="684845"/>
          </a:xfrm>
          <a:prstGeom prst="rect">
            <a:avLst/>
          </a:prstGeom>
          <a:noFill/>
        </p:spPr>
        <p:txBody>
          <a:bodyPr wrap="square" lIns="68624" tIns="34311" rIns="68624" bIns="34311" rtlCol="0">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gn="r" defTabSz="686440" fontAlgn="auto">
              <a:spcBef>
                <a:spcPts val="0"/>
              </a:spcBef>
              <a:spcAft>
                <a:spcPts val="0"/>
              </a:spcAft>
              <a:defRPr/>
            </a:pPr>
            <a:r>
              <a:rPr lang="en-US" sz="800" b="1" kern="0" dirty="0">
                <a:solidFill>
                  <a:srgbClr val="FF0000"/>
                </a:solidFill>
              </a:rPr>
              <a:t>Integrated investments in growing &amp; </a:t>
            </a:r>
          </a:p>
          <a:p>
            <a:pPr algn="r" defTabSz="686440" fontAlgn="auto">
              <a:spcBef>
                <a:spcPts val="0"/>
              </a:spcBef>
              <a:spcAft>
                <a:spcPts val="0"/>
              </a:spcAft>
              <a:defRPr/>
            </a:pPr>
            <a:r>
              <a:rPr lang="en-US" sz="800" b="1" kern="0" dirty="0">
                <a:solidFill>
                  <a:srgbClr val="FF0000"/>
                </a:solidFill>
              </a:rPr>
              <a:t>improving rail</a:t>
            </a:r>
          </a:p>
        </p:txBody>
      </p:sp>
      <p:sp>
        <p:nvSpPr>
          <p:cNvPr id="6" name="Right Brace 5"/>
          <p:cNvSpPr/>
          <p:nvPr/>
        </p:nvSpPr>
        <p:spPr bwMode="auto">
          <a:xfrm rot="10800000">
            <a:off x="1311052" y="2850761"/>
            <a:ext cx="286046" cy="626522"/>
          </a:xfrm>
          <a:prstGeom prst="rightBrace">
            <a:avLst>
              <a:gd name="adj1" fmla="val 8333"/>
              <a:gd name="adj2" fmla="val 49088"/>
            </a:avLst>
          </a:prstGeom>
          <a:noFill/>
          <a:ln w="19050" cap="flat" cmpd="sng" algn="ctr">
            <a:solidFill>
              <a:srgbClr val="FF0000"/>
            </a:solidFill>
            <a:prstDash val="solid"/>
            <a:round/>
            <a:headEnd type="none" w="med" len="med"/>
            <a:tailEnd type="none" w="med" len="med"/>
          </a:ln>
          <a:effectLst/>
        </p:spPr>
        <p:txBody>
          <a:bodyPr vert="horz" wrap="square" lIns="54899" tIns="54899" rIns="54899" bIns="54899" numCol="1" rtlCol="0" anchor="ctr" anchorCtr="1"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gn="ctr" defTabSz="686440" eaLnBrk="0" hangingPunct="0">
              <a:lnSpc>
                <a:spcPct val="106000"/>
              </a:lnSpc>
              <a:defRPr/>
            </a:pPr>
            <a:endParaRPr lang="en-US" sz="800" b="1" kern="0" dirty="0">
              <a:solidFill>
                <a:srgbClr val="FF0000"/>
              </a:solidFill>
            </a:endParaRPr>
          </a:p>
        </p:txBody>
      </p:sp>
      <p:sp>
        <p:nvSpPr>
          <p:cNvPr id="7" name="Right Brace 6"/>
          <p:cNvSpPr/>
          <p:nvPr/>
        </p:nvSpPr>
        <p:spPr bwMode="auto">
          <a:xfrm rot="10800000">
            <a:off x="1311049" y="3880534"/>
            <a:ext cx="286049" cy="569314"/>
          </a:xfrm>
          <a:prstGeom prst="rightBrace">
            <a:avLst/>
          </a:prstGeom>
          <a:noFill/>
          <a:ln w="19050" cap="flat" cmpd="sng" algn="ctr">
            <a:solidFill>
              <a:srgbClr val="FF0000"/>
            </a:solidFill>
            <a:prstDash val="solid"/>
            <a:round/>
            <a:headEnd type="none" w="med" len="med"/>
            <a:tailEnd type="none" w="med" len="med"/>
          </a:ln>
          <a:effectLst/>
        </p:spPr>
        <p:txBody>
          <a:bodyPr vert="horz" wrap="square" lIns="54899" tIns="54899" rIns="54899" bIns="54899" numCol="1" rtlCol="0" anchor="ctr" anchorCtr="1"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gn="ctr" defTabSz="686440" eaLnBrk="0" hangingPunct="0">
              <a:lnSpc>
                <a:spcPct val="106000"/>
              </a:lnSpc>
              <a:defRPr/>
            </a:pPr>
            <a:endParaRPr lang="en-US" sz="800" b="1" kern="0" dirty="0">
              <a:solidFill>
                <a:srgbClr val="FF0000"/>
              </a:solidFill>
            </a:endParaRPr>
          </a:p>
        </p:txBody>
      </p:sp>
      <p:sp>
        <p:nvSpPr>
          <p:cNvPr id="8" name="TextBox 19"/>
          <p:cNvSpPr txBox="1"/>
          <p:nvPr/>
        </p:nvSpPr>
        <p:spPr>
          <a:xfrm>
            <a:off x="7947366" y="2676350"/>
            <a:ext cx="1196634" cy="530957"/>
          </a:xfrm>
          <a:prstGeom prst="rect">
            <a:avLst/>
          </a:prstGeom>
          <a:noFill/>
        </p:spPr>
        <p:txBody>
          <a:bodyPr wrap="square" lIns="68624" tIns="34311" rIns="68624" bIns="34311" rtlCol="0">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defTabSz="686440" fontAlgn="auto">
              <a:spcBef>
                <a:spcPts val="0"/>
              </a:spcBef>
              <a:spcAft>
                <a:spcPts val="0"/>
              </a:spcAft>
              <a:defRPr/>
            </a:pPr>
            <a:r>
              <a:rPr lang="en-US" sz="1100" b="1" i="1" kern="0" dirty="0">
                <a:solidFill>
                  <a:srgbClr val="000000"/>
                </a:solidFill>
              </a:rPr>
              <a:t>Transportation Trust Fund</a:t>
            </a:r>
          </a:p>
          <a:p>
            <a:pPr defTabSz="686440" fontAlgn="auto">
              <a:spcBef>
                <a:spcPts val="0"/>
              </a:spcBef>
              <a:spcAft>
                <a:spcPts val="0"/>
              </a:spcAft>
              <a:defRPr/>
            </a:pPr>
            <a:r>
              <a:rPr lang="en-US" sz="800" b="1" i="1" kern="0" dirty="0">
                <a:solidFill>
                  <a:srgbClr val="000000"/>
                </a:solidFill>
              </a:rPr>
              <a:t>(new Rail Account)</a:t>
            </a:r>
            <a:endParaRPr lang="en-US" sz="1100" b="1" i="1" kern="0" dirty="0">
              <a:solidFill>
                <a:srgbClr val="000000"/>
              </a:solidFill>
            </a:endParaRPr>
          </a:p>
        </p:txBody>
      </p:sp>
      <p:sp>
        <p:nvSpPr>
          <p:cNvPr id="9" name="TextBox 20"/>
          <p:cNvSpPr txBox="1"/>
          <p:nvPr/>
        </p:nvSpPr>
        <p:spPr>
          <a:xfrm>
            <a:off x="7947366" y="1088781"/>
            <a:ext cx="800934" cy="415911"/>
          </a:xfrm>
          <a:prstGeom prst="rect">
            <a:avLst/>
          </a:prstGeom>
          <a:noFill/>
        </p:spPr>
        <p:txBody>
          <a:bodyPr wrap="square" lIns="68624" tIns="34311" rIns="68624" bIns="34311" rtlCol="0">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defTabSz="686440" fontAlgn="auto">
              <a:spcBef>
                <a:spcPts val="0"/>
              </a:spcBef>
              <a:spcAft>
                <a:spcPts val="0"/>
              </a:spcAft>
              <a:defRPr/>
            </a:pPr>
            <a:r>
              <a:rPr lang="en-US" sz="1100" b="1" i="1" kern="0" dirty="0">
                <a:solidFill>
                  <a:srgbClr val="000000"/>
                </a:solidFill>
              </a:rPr>
              <a:t>General </a:t>
            </a:r>
          </a:p>
          <a:p>
            <a:pPr defTabSz="686440" fontAlgn="auto">
              <a:spcBef>
                <a:spcPts val="0"/>
              </a:spcBef>
              <a:spcAft>
                <a:spcPts val="0"/>
              </a:spcAft>
              <a:defRPr/>
            </a:pPr>
            <a:r>
              <a:rPr lang="en-US" sz="1100" b="1" i="1" kern="0" dirty="0">
                <a:solidFill>
                  <a:srgbClr val="000000"/>
                </a:solidFill>
              </a:rPr>
              <a:t>Fund</a:t>
            </a:r>
          </a:p>
        </p:txBody>
      </p:sp>
      <p:cxnSp>
        <p:nvCxnSpPr>
          <p:cNvPr id="10" name="Straight Connector 9"/>
          <p:cNvCxnSpPr/>
          <p:nvPr/>
        </p:nvCxnSpPr>
        <p:spPr bwMode="auto">
          <a:xfrm>
            <a:off x="967796" y="2104254"/>
            <a:ext cx="7322828" cy="0"/>
          </a:xfrm>
          <a:prstGeom prst="line">
            <a:avLst/>
          </a:prstGeom>
          <a:solidFill>
            <a:srgbClr val="8099CC"/>
          </a:solidFill>
          <a:ln w="28575" cap="flat" cmpd="sng" algn="ctr">
            <a:solidFill>
              <a:srgbClr val="003399">
                <a:lumMod val="75000"/>
              </a:srgbClr>
            </a:solidFill>
            <a:prstDash val="sysDash"/>
            <a:round/>
            <a:headEnd type="none" w="med" len="med"/>
            <a:tailEnd type="none" w="med" len="med"/>
          </a:ln>
          <a:effectLst/>
        </p:spPr>
      </p:cxnSp>
      <p:sp>
        <p:nvSpPr>
          <p:cNvPr id="11" name="TextBox 22"/>
          <p:cNvSpPr txBox="1"/>
          <p:nvPr/>
        </p:nvSpPr>
        <p:spPr>
          <a:xfrm>
            <a:off x="452910" y="1296737"/>
            <a:ext cx="800934" cy="438624"/>
          </a:xfrm>
          <a:prstGeom prst="rect">
            <a:avLst/>
          </a:prstGeom>
          <a:noFill/>
        </p:spPr>
        <p:txBody>
          <a:bodyPr wrap="square" lIns="68624" tIns="34311" rIns="68624" bIns="34311" rtlCol="0">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gn="ctr" defTabSz="686440" fontAlgn="auto">
              <a:spcBef>
                <a:spcPts val="0"/>
              </a:spcBef>
              <a:spcAft>
                <a:spcPts val="0"/>
              </a:spcAft>
              <a:defRPr/>
            </a:pPr>
            <a:r>
              <a:rPr lang="en-US" sz="800" b="1" kern="0" dirty="0">
                <a:solidFill>
                  <a:srgbClr val="FF0000"/>
                </a:solidFill>
              </a:rPr>
              <a:t>Traditional FRA accounts</a:t>
            </a:r>
          </a:p>
        </p:txBody>
      </p:sp>
      <p:sp>
        <p:nvSpPr>
          <p:cNvPr id="12" name="Right Brace 11"/>
          <p:cNvSpPr/>
          <p:nvPr/>
        </p:nvSpPr>
        <p:spPr bwMode="auto">
          <a:xfrm rot="10800000">
            <a:off x="1311045" y="1088781"/>
            <a:ext cx="286053" cy="901054"/>
          </a:xfrm>
          <a:prstGeom prst="rightBrace">
            <a:avLst>
              <a:gd name="adj1" fmla="val 8333"/>
              <a:gd name="adj2" fmla="val 48550"/>
            </a:avLst>
          </a:prstGeom>
          <a:noFill/>
          <a:ln w="19050" cap="flat" cmpd="sng" algn="ctr">
            <a:solidFill>
              <a:srgbClr val="FF0000"/>
            </a:solidFill>
            <a:prstDash val="solid"/>
            <a:round/>
            <a:headEnd type="none" w="med" len="med"/>
            <a:tailEnd type="none" w="med" len="med"/>
          </a:ln>
          <a:effectLst/>
        </p:spPr>
        <p:txBody>
          <a:bodyPr vert="horz" wrap="square" lIns="54899" tIns="54899" rIns="54899" bIns="54899" numCol="1" rtlCol="0" anchor="ctr" anchorCtr="1"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gn="ctr" defTabSz="686440" eaLnBrk="0" hangingPunct="0">
              <a:lnSpc>
                <a:spcPct val="106000"/>
              </a:lnSpc>
              <a:defRPr/>
            </a:pPr>
            <a:endParaRPr lang="en-US" sz="800" b="1" kern="0" dirty="0">
              <a:solidFill>
                <a:srgbClr val="FF0000"/>
              </a:solidFill>
            </a:endParaRPr>
          </a:p>
        </p:txBody>
      </p:sp>
      <p:sp>
        <p:nvSpPr>
          <p:cNvPr id="13" name="TextBox 13"/>
          <p:cNvSpPr txBox="1"/>
          <p:nvPr/>
        </p:nvSpPr>
        <p:spPr>
          <a:xfrm>
            <a:off x="395700" y="2850761"/>
            <a:ext cx="915353" cy="807956"/>
          </a:xfrm>
          <a:prstGeom prst="rect">
            <a:avLst/>
          </a:prstGeom>
          <a:noFill/>
        </p:spPr>
        <p:txBody>
          <a:bodyPr wrap="square" lIns="68624" tIns="34311" rIns="68624" bIns="34311" rtlCol="0">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gn="r" defTabSz="686440" fontAlgn="auto">
              <a:spcBef>
                <a:spcPts val="0"/>
              </a:spcBef>
              <a:spcAft>
                <a:spcPts val="0"/>
              </a:spcAft>
              <a:defRPr/>
            </a:pPr>
            <a:r>
              <a:rPr lang="en-US" sz="800" b="1" kern="0" dirty="0">
                <a:solidFill>
                  <a:srgbClr val="FF0000"/>
                </a:solidFill>
              </a:rPr>
              <a:t>Current services (incl. Amtrak) organized by “business lines”</a:t>
            </a:r>
          </a:p>
        </p:txBody>
      </p:sp>
      <p:cxnSp>
        <p:nvCxnSpPr>
          <p:cNvPr id="14" name="Straight Connector 13"/>
          <p:cNvCxnSpPr/>
          <p:nvPr/>
        </p:nvCxnSpPr>
        <p:spPr>
          <a:xfrm>
            <a:off x="3771066" y="4735895"/>
            <a:ext cx="4176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052560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NHPRS: Rail Service Improvement Program </a:t>
            </a:r>
            <a:br>
              <a:rPr lang="en-US" dirty="0"/>
            </a:br>
            <a:r>
              <a:rPr lang="en-US" sz="1800" dirty="0"/>
              <a:t>(FY16 Request = $2.325 billion</a:t>
            </a:r>
            <a:r>
              <a:rPr lang="en-US" sz="1800" dirty="0" smtClean="0"/>
              <a:t>)</a:t>
            </a:r>
            <a:endParaRPr lang="en-US" sz="1800" dirty="0"/>
          </a:p>
        </p:txBody>
      </p:sp>
      <p:pic>
        <p:nvPicPr>
          <p:cNvPr id="4" name="table"/>
          <p:cNvPicPr>
            <a:picLocks noChangeAspect="1"/>
          </p:cNvPicPr>
          <p:nvPr/>
        </p:nvPicPr>
        <p:blipFill>
          <a:blip r:embed="rId3"/>
          <a:stretch>
            <a:fillRect/>
          </a:stretch>
        </p:blipFill>
        <p:spPr>
          <a:xfrm>
            <a:off x="529590" y="763611"/>
            <a:ext cx="8084820" cy="4235875"/>
          </a:xfrm>
          <a:prstGeom prst="rect">
            <a:avLst/>
          </a:prstGeom>
        </p:spPr>
      </p:pic>
    </p:spTree>
    <p:extLst>
      <p:ext uri="{BB962C8B-B14F-4D97-AF65-F5344CB8AC3E}">
        <p14:creationId xmlns:p14="http://schemas.microsoft.com/office/powerpoint/2010/main" val="295826024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US" dirty="0" smtClean="0"/>
              <a:t>Amtrak - Northeast Corridor v National Network</a:t>
            </a:r>
          </a:p>
          <a:p>
            <a:pPr lvl="1"/>
            <a:r>
              <a:rPr lang="en-US" dirty="0" smtClean="0"/>
              <a:t>NEC $439 million in 2016 </a:t>
            </a:r>
          </a:p>
          <a:p>
            <a:pPr lvl="1"/>
            <a:r>
              <a:rPr lang="en-US" dirty="0" smtClean="0"/>
              <a:t>National </a:t>
            </a:r>
            <a:r>
              <a:rPr lang="en-US" dirty="0"/>
              <a:t>Network </a:t>
            </a:r>
            <a:r>
              <a:rPr lang="en-US" dirty="0" smtClean="0"/>
              <a:t>account -- </a:t>
            </a:r>
            <a:r>
              <a:rPr lang="en-US" dirty="0"/>
              <a:t>$973 million in </a:t>
            </a:r>
            <a:r>
              <a:rPr lang="en-US" dirty="0" smtClean="0"/>
              <a:t>2016</a:t>
            </a:r>
          </a:p>
          <a:p>
            <a:pPr lvl="1"/>
            <a:r>
              <a:rPr lang="en-US" dirty="0" smtClean="0"/>
              <a:t> National </a:t>
            </a:r>
            <a:r>
              <a:rPr lang="en-US" dirty="0"/>
              <a:t>infrastructure investment capital </a:t>
            </a:r>
            <a:r>
              <a:rPr lang="en-US" dirty="0" smtClean="0"/>
              <a:t>grants</a:t>
            </a:r>
            <a:r>
              <a:rPr lang="en-US" dirty="0"/>
              <a:t> </a:t>
            </a:r>
            <a:r>
              <a:rPr lang="en-US" dirty="0" smtClean="0"/>
              <a:t>-  </a:t>
            </a:r>
            <a:r>
              <a:rPr lang="en-US" dirty="0"/>
              <a:t>$300 million annual</a:t>
            </a:r>
          </a:p>
          <a:p>
            <a:r>
              <a:rPr lang="en-US" dirty="0"/>
              <a:t>State-Supported Route Advisory Committee. </a:t>
            </a:r>
            <a:endParaRPr lang="en-US" dirty="0" smtClean="0"/>
          </a:p>
          <a:p>
            <a:pPr lvl="1"/>
            <a:r>
              <a:rPr lang="en-US" dirty="0" smtClean="0"/>
              <a:t>State representatives. </a:t>
            </a:r>
          </a:p>
          <a:p>
            <a:pPr lvl="1"/>
            <a:r>
              <a:rPr lang="en-US" dirty="0" smtClean="0"/>
              <a:t>To develop </a:t>
            </a:r>
            <a:r>
              <a:rPr lang="en-US" dirty="0"/>
              <a:t>metrics for </a:t>
            </a:r>
            <a:r>
              <a:rPr lang="en-US" dirty="0" smtClean="0"/>
              <a:t>performance, </a:t>
            </a:r>
            <a:r>
              <a:rPr lang="en-US" dirty="0"/>
              <a:t>and incentives and penalties. </a:t>
            </a:r>
            <a:endParaRPr lang="en-US" dirty="0" smtClean="0"/>
          </a:p>
          <a:p>
            <a:pPr lvl="1"/>
            <a:r>
              <a:rPr lang="en-US" dirty="0" smtClean="0"/>
              <a:t>Disputes </a:t>
            </a:r>
            <a:r>
              <a:rPr lang="en-US" dirty="0"/>
              <a:t>got to STB </a:t>
            </a:r>
            <a:endParaRPr lang="en-US" dirty="0" smtClean="0"/>
          </a:p>
          <a:p>
            <a:r>
              <a:rPr lang="en-US" dirty="0"/>
              <a:t>Revises </a:t>
            </a:r>
            <a:r>
              <a:rPr lang="en-US" dirty="0" smtClean="0"/>
              <a:t>Alternate </a:t>
            </a:r>
            <a:r>
              <a:rPr lang="en-US" dirty="0"/>
              <a:t>P</a:t>
            </a:r>
            <a:r>
              <a:rPr lang="en-US" dirty="0" smtClean="0"/>
              <a:t>assenger </a:t>
            </a:r>
            <a:r>
              <a:rPr lang="en-US" dirty="0"/>
              <a:t>R</a:t>
            </a:r>
            <a:r>
              <a:rPr lang="en-US" dirty="0" smtClean="0"/>
              <a:t>ail </a:t>
            </a:r>
            <a:r>
              <a:rPr lang="en-US" dirty="0"/>
              <a:t>S</a:t>
            </a:r>
            <a:r>
              <a:rPr lang="en-US" dirty="0" smtClean="0"/>
              <a:t>ervice </a:t>
            </a:r>
            <a:r>
              <a:rPr lang="en-US" dirty="0"/>
              <a:t>P</a:t>
            </a:r>
            <a:r>
              <a:rPr lang="en-US" dirty="0" smtClean="0"/>
              <a:t>ilot </a:t>
            </a:r>
            <a:r>
              <a:rPr lang="en-US" dirty="0"/>
              <a:t>P</a:t>
            </a:r>
            <a:r>
              <a:rPr lang="en-US" dirty="0" smtClean="0"/>
              <a:t>rogram to permit transfer </a:t>
            </a:r>
            <a:r>
              <a:rPr lang="en-US" dirty="0"/>
              <a:t>of up to 90 percent of the subsidy allocated to that route. </a:t>
            </a:r>
            <a:endParaRPr lang="en-US" dirty="0" smtClean="0"/>
          </a:p>
          <a:p>
            <a:endParaRPr lang="en-US" dirty="0" smtClean="0"/>
          </a:p>
          <a:p>
            <a:r>
              <a:rPr lang="en-US" dirty="0" smtClean="0"/>
              <a:t>Directs </a:t>
            </a:r>
            <a:r>
              <a:rPr lang="en-US" dirty="0"/>
              <a:t>Amtrak to request proposals from private sector </a:t>
            </a:r>
            <a:r>
              <a:rPr lang="en-US" dirty="0" smtClean="0"/>
              <a:t>to </a:t>
            </a:r>
            <a:r>
              <a:rPr lang="en-US" dirty="0"/>
              <a:t>utilize Amtrak-owned rights-of-way for </a:t>
            </a:r>
            <a:r>
              <a:rPr lang="en-US" dirty="0" smtClean="0"/>
              <a:t>telecom </a:t>
            </a:r>
            <a:r>
              <a:rPr lang="en-US" dirty="0"/>
              <a:t>systems, energy distribution </a:t>
            </a:r>
            <a:r>
              <a:rPr lang="en-US" dirty="0" smtClean="0"/>
              <a:t>systems</a:t>
            </a:r>
            <a:r>
              <a:rPr lang="en-US" dirty="0"/>
              <a:t>.</a:t>
            </a:r>
          </a:p>
        </p:txBody>
      </p:sp>
      <p:sp>
        <p:nvSpPr>
          <p:cNvPr id="3" name="Title 2"/>
          <p:cNvSpPr>
            <a:spLocks noGrp="1"/>
          </p:cNvSpPr>
          <p:nvPr>
            <p:ph type="title"/>
          </p:nvPr>
        </p:nvSpPr>
        <p:spPr>
          <a:xfrm>
            <a:off x="0" y="177553"/>
            <a:ext cx="9144000" cy="713988"/>
          </a:xfrm>
        </p:spPr>
        <p:txBody>
          <a:bodyPr>
            <a:normAutofit fontScale="90000"/>
          </a:bodyPr>
          <a:lstStyle/>
          <a:p>
            <a:pPr>
              <a:spcBef>
                <a:spcPts val="1200"/>
              </a:spcBef>
            </a:pP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smtClean="0"/>
              <a:t>Passenger </a:t>
            </a:r>
            <a:r>
              <a:rPr lang="en-US" sz="2000" dirty="0"/>
              <a:t>Rail Reform and Investment Act of 2015</a:t>
            </a:r>
            <a:r>
              <a:rPr lang="en-US" dirty="0"/>
              <a:t/>
            </a:r>
            <a:br>
              <a:rPr lang="en-US" dirty="0"/>
            </a:br>
            <a:endParaRPr lang="en-US" dirty="0"/>
          </a:p>
        </p:txBody>
      </p:sp>
    </p:spTree>
    <p:extLst>
      <p:ext uri="{BB962C8B-B14F-4D97-AF65-F5344CB8AC3E}">
        <p14:creationId xmlns:p14="http://schemas.microsoft.com/office/powerpoint/2010/main" val="59281807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pPr>
              <a:spcAft>
                <a:spcPts val="1200"/>
              </a:spcAft>
            </a:pPr>
            <a:r>
              <a:rPr lang="en-US" dirty="0" smtClean="0"/>
              <a:t>Amtrak to study options of development around RR stations, including multimodal connections and value capture</a:t>
            </a:r>
          </a:p>
          <a:p>
            <a:pPr>
              <a:spcAft>
                <a:spcPts val="1200"/>
              </a:spcAft>
            </a:pPr>
            <a:r>
              <a:rPr lang="en-US" dirty="0" smtClean="0"/>
              <a:t>Amends RRIF to require consideration of future streams of payments in making creditworthiness decisions</a:t>
            </a:r>
          </a:p>
          <a:p>
            <a:pPr>
              <a:spcAft>
                <a:spcPts val="1200"/>
              </a:spcAft>
            </a:pPr>
            <a:r>
              <a:rPr lang="en-US" dirty="0" smtClean="0"/>
              <a:t>RRIF to give priority for positive train control</a:t>
            </a:r>
          </a:p>
          <a:p>
            <a:pPr lvl="1">
              <a:spcAft>
                <a:spcPts val="1200"/>
              </a:spcAft>
            </a:pPr>
            <a:r>
              <a:rPr lang="en-US" dirty="0" smtClean="0"/>
              <a:t>$900 million RRIF loan for PTC nearing closing for Metro-North and Long Island Rail Road </a:t>
            </a:r>
          </a:p>
          <a:p>
            <a:pPr>
              <a:spcAft>
                <a:spcPts val="1200"/>
              </a:spcAft>
            </a:pPr>
            <a:r>
              <a:rPr lang="en-US" dirty="0" smtClean="0"/>
              <a:t>RRIF procedural improvements and deadlines</a:t>
            </a:r>
          </a:p>
          <a:p>
            <a:pPr>
              <a:spcAft>
                <a:spcPts val="1200"/>
              </a:spcAft>
            </a:pPr>
            <a:r>
              <a:rPr lang="en-US" dirty="0" smtClean="0"/>
              <a:t>Rulemaking for review, permitting and approval of rail infrastructure projects.</a:t>
            </a:r>
            <a:endParaRPr lang="en-US" dirty="0"/>
          </a:p>
        </p:txBody>
      </p:sp>
      <p:sp>
        <p:nvSpPr>
          <p:cNvPr id="3" name="Title 2"/>
          <p:cNvSpPr>
            <a:spLocks noGrp="1"/>
          </p:cNvSpPr>
          <p:nvPr>
            <p:ph type="title"/>
          </p:nvPr>
        </p:nvSpPr>
        <p:spPr/>
        <p:txBody>
          <a:bodyPr/>
          <a:lstStyle/>
          <a:p>
            <a:r>
              <a:rPr lang="en-US" dirty="0" smtClean="0"/>
              <a:t>PRRIA 2015 - continued</a:t>
            </a:r>
            <a:endParaRPr lang="en-US" dirty="0"/>
          </a:p>
        </p:txBody>
      </p:sp>
    </p:spTree>
    <p:extLst>
      <p:ext uri="{BB962C8B-B14F-4D97-AF65-F5344CB8AC3E}">
        <p14:creationId xmlns:p14="http://schemas.microsoft.com/office/powerpoint/2010/main" val="2366016196"/>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pPr>
              <a:spcAft>
                <a:spcPts val="1800"/>
              </a:spcAft>
            </a:pPr>
            <a:r>
              <a:rPr lang="en-US" dirty="0" smtClean="0"/>
              <a:t>CRP to take into account rate covenants, ratings, coverage requirements </a:t>
            </a:r>
          </a:p>
          <a:p>
            <a:pPr>
              <a:spcAft>
                <a:spcPts val="1800"/>
              </a:spcAft>
            </a:pPr>
            <a:r>
              <a:rPr lang="en-US" dirty="0" smtClean="0"/>
              <a:t>Maturity dates extended to lesser of 50 years or 90% of useful life</a:t>
            </a:r>
          </a:p>
          <a:p>
            <a:pPr>
              <a:spcAft>
                <a:spcPts val="1800"/>
              </a:spcAft>
            </a:pPr>
            <a:r>
              <a:rPr lang="en-US" dirty="0" smtClean="0"/>
              <a:t>RRIF loans can finance TOD projects, subject to payment of “fee”</a:t>
            </a:r>
          </a:p>
          <a:p>
            <a:pPr lvl="1">
              <a:spcAft>
                <a:spcPts val="1800"/>
              </a:spcAft>
            </a:pPr>
            <a:r>
              <a:rPr lang="en-US" dirty="0" smtClean="0"/>
              <a:t>Real estate developer eligible borrower</a:t>
            </a:r>
          </a:p>
          <a:p>
            <a:pPr>
              <a:spcAft>
                <a:spcPts val="1800"/>
              </a:spcAft>
            </a:pPr>
            <a:r>
              <a:rPr lang="en-US" dirty="0" smtClean="0"/>
              <a:t>Payment deferral until 5 years after project achieves substantial completion</a:t>
            </a:r>
          </a:p>
          <a:p>
            <a:pPr>
              <a:spcAft>
                <a:spcPts val="1800"/>
              </a:spcAft>
            </a:pPr>
            <a:r>
              <a:rPr lang="en-US" dirty="0" smtClean="0"/>
              <a:t>CRP can be paid from “other federal funds” </a:t>
            </a:r>
          </a:p>
          <a:p>
            <a:pPr>
              <a:spcAft>
                <a:spcPts val="1800"/>
              </a:spcAft>
            </a:pPr>
            <a:r>
              <a:rPr lang="en-US" dirty="0"/>
              <a:t>A</a:t>
            </a:r>
            <a:r>
              <a:rPr lang="en-US" dirty="0" smtClean="0"/>
              <a:t>uthorizes </a:t>
            </a:r>
            <a:r>
              <a:rPr lang="en-US" dirty="0"/>
              <a:t>appropriations </a:t>
            </a:r>
            <a:r>
              <a:rPr lang="en-US" dirty="0" smtClean="0"/>
              <a:t>for CRP - $100,000 annually</a:t>
            </a:r>
          </a:p>
          <a:p>
            <a:pPr>
              <a:spcAft>
                <a:spcPts val="1800"/>
              </a:spcAft>
            </a:pPr>
            <a:r>
              <a:rPr lang="en-US" dirty="0" smtClean="0"/>
              <a:t>Master Credit Agreements for “program of projects” </a:t>
            </a:r>
          </a:p>
          <a:p>
            <a:pPr>
              <a:spcAft>
                <a:spcPts val="1800"/>
              </a:spcAft>
            </a:pPr>
            <a:endParaRPr lang="en-US" dirty="0"/>
          </a:p>
          <a:p>
            <a:pPr>
              <a:spcAft>
                <a:spcPts val="1800"/>
              </a:spcAft>
            </a:pPr>
            <a:endParaRPr lang="en-US" dirty="0"/>
          </a:p>
        </p:txBody>
      </p:sp>
      <p:sp>
        <p:nvSpPr>
          <p:cNvPr id="3" name="Title 2"/>
          <p:cNvSpPr>
            <a:spLocks noGrp="1"/>
          </p:cNvSpPr>
          <p:nvPr>
            <p:ph type="title"/>
          </p:nvPr>
        </p:nvSpPr>
        <p:spPr/>
        <p:txBody>
          <a:bodyPr/>
          <a:lstStyle/>
          <a:p>
            <a:r>
              <a:rPr lang="en-US" sz="2000" dirty="0" smtClean="0"/>
              <a:t>S. 797 (Booker) - </a:t>
            </a:r>
            <a:r>
              <a:rPr lang="en-US" sz="2000" b="0" dirty="0"/>
              <a:t>Railroad Infrastructure Financing Improvement Act </a:t>
            </a:r>
            <a:r>
              <a:rPr lang="en-US" sz="2000" b="0" dirty="0" smtClean="0"/>
              <a:t>(</a:t>
            </a:r>
            <a:r>
              <a:rPr lang="en-US" sz="2000" b="0" dirty="0"/>
              <a:t>RIFIA</a:t>
            </a:r>
            <a:r>
              <a:rPr lang="en-US" sz="2000" b="0" dirty="0" smtClean="0"/>
              <a:t>)</a:t>
            </a:r>
            <a:endParaRPr lang="en-US" sz="2000" b="0" dirty="0"/>
          </a:p>
        </p:txBody>
      </p:sp>
    </p:spTree>
    <p:extLst>
      <p:ext uri="{BB962C8B-B14F-4D97-AF65-F5344CB8AC3E}">
        <p14:creationId xmlns:p14="http://schemas.microsoft.com/office/powerpoint/2010/main" val="389118286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HDR_Base_16-9_Titlecase_WhtBkgd_0414">
  <a:themeElements>
    <a:clrScheme name="HDR White-Brights">
      <a:dk1>
        <a:srgbClr val="54585A"/>
      </a:dk1>
      <a:lt1>
        <a:srgbClr val="000000"/>
      </a:lt1>
      <a:dk2>
        <a:srgbClr val="FFFFFF"/>
      </a:dk2>
      <a:lt2>
        <a:srgbClr val="A8A99E"/>
      </a:lt2>
      <a:accent1>
        <a:srgbClr val="4298B5"/>
      </a:accent1>
      <a:accent2>
        <a:srgbClr val="C8102E"/>
      </a:accent2>
      <a:accent3>
        <a:srgbClr val="CE0058"/>
      </a:accent3>
      <a:accent4>
        <a:srgbClr val="FF8200"/>
      </a:accent4>
      <a:accent5>
        <a:srgbClr val="FFC600"/>
      </a:accent5>
      <a:accent6>
        <a:srgbClr val="78BE20"/>
      </a:accent6>
      <a:hlink>
        <a:srgbClr val="004C97"/>
      </a:hlink>
      <a:folHlink>
        <a:srgbClr val="772583"/>
      </a:folHlink>
    </a:clrScheme>
    <a:fontScheme name="Custom 9">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HDR_Base_16-9_Titlecase_WhtBkgd_0414</Template>
  <TotalTime>307</TotalTime>
  <Words>755</Words>
  <Application>Microsoft Office PowerPoint</Application>
  <PresentationFormat>On-screen Show (16:9)</PresentationFormat>
  <Paragraphs>103</Paragraphs>
  <Slides>11</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Narrow</vt:lpstr>
      <vt:lpstr>Calibri</vt:lpstr>
      <vt:lpstr>Courier New</vt:lpstr>
      <vt:lpstr>Wingdings</vt:lpstr>
      <vt:lpstr>HDR_Base_16-9_Titlecase_WhtBkgd_0414</vt:lpstr>
      <vt:lpstr>2015 Federal Rail Legislation</vt:lpstr>
      <vt:lpstr>Pending Federal Rail Legislation</vt:lpstr>
      <vt:lpstr>Grow America Act – “Predictable, dedicated funding for rail”</vt:lpstr>
      <vt:lpstr>USDOT Budget and Reauthorization Overview</vt:lpstr>
      <vt:lpstr>Funding Overview</vt:lpstr>
      <vt:lpstr>NHPRS: Rail Service Improvement Program  (FY16 Request = $2.325 billion)</vt:lpstr>
      <vt:lpstr>             Passenger Rail Reform and Investment Act of 2015 </vt:lpstr>
      <vt:lpstr>PRRIA 2015 - continued</vt:lpstr>
      <vt:lpstr>S. 797 (Booker) - Railroad Infrastructure Financing Improvement Act (RIFIA)</vt:lpstr>
      <vt:lpstr>Senate PTC Extension Bills</vt:lpstr>
      <vt:lpstr>Contact</vt:lpstr>
    </vt:vector>
  </TitlesOfParts>
  <Company>HDR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Andersen, Nichole</dc:creator>
  <cp:lastModifiedBy>Hedlund, Karen J.</cp:lastModifiedBy>
  <cp:revision>42</cp:revision>
  <dcterms:created xsi:type="dcterms:W3CDTF">2014-11-03T20:17:30Z</dcterms:created>
  <dcterms:modified xsi:type="dcterms:W3CDTF">2015-04-29T14:53:09Z</dcterms:modified>
</cp:coreProperties>
</file>