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4" r:id="rId2"/>
    <p:sldMasterId id="2147483687" r:id="rId3"/>
    <p:sldMasterId id="2147483700" r:id="rId4"/>
  </p:sldMasterIdLst>
  <p:notesMasterIdLst>
    <p:notesMasterId r:id="rId21"/>
  </p:notesMasterIdLst>
  <p:handoutMasterIdLst>
    <p:handoutMasterId r:id="rId22"/>
  </p:handoutMasterIdLst>
  <p:sldIdLst>
    <p:sldId id="282" r:id="rId5"/>
    <p:sldId id="311" r:id="rId6"/>
    <p:sldId id="425" r:id="rId7"/>
    <p:sldId id="433" r:id="rId8"/>
    <p:sldId id="372" r:id="rId9"/>
    <p:sldId id="434" r:id="rId10"/>
    <p:sldId id="387" r:id="rId11"/>
    <p:sldId id="386" r:id="rId12"/>
    <p:sldId id="432" r:id="rId13"/>
    <p:sldId id="443" r:id="rId14"/>
    <p:sldId id="442" r:id="rId15"/>
    <p:sldId id="439" r:id="rId16"/>
    <p:sldId id="444" r:id="rId17"/>
    <p:sldId id="440" r:id="rId18"/>
    <p:sldId id="445" r:id="rId19"/>
    <p:sldId id="39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87214" autoAdjust="0"/>
  </p:normalViewPr>
  <p:slideViewPr>
    <p:cSldViewPr>
      <p:cViewPr>
        <p:scale>
          <a:sx n="60" d="100"/>
          <a:sy n="60" d="100"/>
        </p:scale>
        <p:origin x="-2046" y="-40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99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5AC72119-042E-473B-A5D6-52A347976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56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BB5983-34DE-4FD0-8C81-0117DEAAE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16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3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99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2889E9-C168-4854-951E-0F71DC2D9323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5983-34DE-4FD0-8C81-0117DEAAE8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3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sz="14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33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1954" indent="-281521" defTabSz="9133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6084" indent="-225217" defTabSz="9133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6517" indent="-225217" defTabSz="9133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26950" indent="-225217" defTabSz="9133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77384" indent="-225217" defTabSz="9133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27817" indent="-225217" defTabSz="9133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78251" indent="-225217" defTabSz="9133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28684" indent="-225217" defTabSz="9133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A90B3A7-3362-47B7-B90B-5CEAD0BBAB56}" type="slidenum">
              <a:rPr lang="en-US" altLang="en-US" sz="1200">
                <a:solidFill>
                  <a:prstClr val="black"/>
                </a:solidFill>
              </a:rPr>
              <a:pPr eaLnBrk="1" hangingPunct="1">
                <a:defRPr/>
              </a:pPr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5983-34DE-4FD0-8C81-0117DEAAE8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5983-34DE-4FD0-8C81-0117DEAAE8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2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5983-34DE-4FD0-8C81-0117DEAAE8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7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5983-34DE-4FD0-8C81-0117DEAAE87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89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5983-34DE-4FD0-8C81-0117DEAAE87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2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5983-34DE-4FD0-8C81-0117DEAAE8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5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B5983-34DE-4FD0-8C81-0117DEAAE87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7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385845D-A542-4DEE-83B8-9FBD0D13DE05}" type="slidenum">
              <a:rPr lang="en-US" altLang="en-US" sz="1200">
                <a:solidFill>
                  <a:srgbClr val="000000"/>
                </a:solidFill>
                <a:ea typeface="ＭＳ Ｐゴシック" pitchFamily="34" charset="-128"/>
              </a:rPr>
              <a:pPr algn="r" eaLnBrk="1" hangingPunct="1"/>
              <a:t>11</a:t>
            </a:fld>
            <a:endParaRPr lang="en-US" altLang="en-US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6425"/>
            <a:ext cx="56102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CAL_CV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5400" b="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algn="ctr">
              <a:defRPr sz="1800" b="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C5646-4179-4858-83F5-36B745E83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838200"/>
            <a:ext cx="2033587" cy="5299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951538" cy="5299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D8FF-6408-4974-B621-B0AEF674E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543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447800"/>
            <a:ext cx="8229600" cy="5105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81884-A298-4649-BEFE-6B28CCF8D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543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478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CF965-DD2E-4D9C-A9C3-9F92E55A3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543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4038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4038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029200" y="14478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DEE9-FC38-437A-897F-629F7063C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543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47800"/>
            <a:ext cx="8229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229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CDA2-AF96-4208-ABDA-35C5EBFD9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543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478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4478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0767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30540-4E5A-4E77-9223-61FA58B8C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CAL_C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4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229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BFE3-BCD2-4336-A9C6-3FEED3B6A2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07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700B-1AA1-4602-8D53-80A1F16D20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0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10FC-EC6F-4F5E-A700-2F7139910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150" y="1611313"/>
            <a:ext cx="39766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38" y="1611313"/>
            <a:ext cx="39766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DC2C-E110-4DC9-A88F-530CBA587F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0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868EC-BE85-4C38-8D20-6C64858427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75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05DF4-2D37-4926-A96E-AA12025870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7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95775-B690-4D3A-B9B3-FB1AAC48B1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90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71ED7-53D4-4DAE-8C39-77FDDB38E7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51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C438-0651-4B06-B256-EF09901A64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12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665E4-796C-45F4-85B0-49527A5607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6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838200"/>
            <a:ext cx="2033587" cy="5299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951538" cy="5299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B527-147F-436D-9A46-87F1220571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72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096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46150" y="1611313"/>
            <a:ext cx="8105775" cy="45259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B6358-E468-4CAB-877A-8EAD1D90E8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87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CAL_C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4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31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DE6E-3331-41E5-ADC4-5384DDE81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D5B9-F5BC-4328-BCCF-BFFC2F4369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88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0C1B-6488-45BE-A6AC-3218D34BD3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70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150" y="1611313"/>
            <a:ext cx="39766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38" y="1611313"/>
            <a:ext cx="39766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20E2C-F292-4416-B16A-FEAD31579D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94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E0B8-A173-45E2-AED8-A08ED6F4D4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12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1B2D-BC18-4A02-8E2C-C04E9C5266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03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58EB-D336-4C12-AA14-3DA148DA0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40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AC9D-7542-4200-9C59-0D29F7E03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45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EFA79-7C20-473E-90FE-3FA05E5F8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18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AA9EA-B51A-4D2C-B770-50074AD36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70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838200"/>
            <a:ext cx="2033587" cy="5299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951538" cy="5299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720D8-5859-4B6E-BA04-2A4A0B305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2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150" y="1611313"/>
            <a:ext cx="39766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38" y="1611313"/>
            <a:ext cx="39766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C4D5C-5F2A-4FAC-AAD4-E8B50ADAA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096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6150" y="1611313"/>
            <a:ext cx="3976688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38" y="1611313"/>
            <a:ext cx="397668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9760-890B-4266-9F6D-A9D583D44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59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_CAL_C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4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490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EDAC-97B6-4542-BC19-4C00CD3D6D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68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CAC36-6C06-4D0D-A598-3DD4BA2E50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55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150" y="1611313"/>
            <a:ext cx="39766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38" y="1611313"/>
            <a:ext cx="39766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84AB-0F05-444E-AE71-9F23A0E93F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30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4CC38-6075-46AE-AACB-8F791669D1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7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53DB-F64F-44A0-930C-9C9BC45560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EF361-1BCD-43EA-B16E-31E88B4044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49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1C40C-C72E-4290-87CD-77EFE3A3C4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49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660D8-6E7F-4791-9860-6BD346EDC5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3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5627-D4C3-4DFD-A370-6CB85C18A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3CBC-4928-4D70-9FD3-18E87942E2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46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838200"/>
            <a:ext cx="2033587" cy="5299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951538" cy="5299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CCD23-2EE3-4EDB-B93A-9BB36C5C13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22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096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46150" y="1611313"/>
            <a:ext cx="8105775" cy="45259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B8024-440B-482E-9BA4-8CDBB0DBF1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9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708E-ACC0-4F94-84B5-5816F5628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07C30-D3C4-45CE-9422-D532AB9EF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7A4C-DF11-4364-9D6D-21D06B2B9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0C59E-56A1-42AF-A603-4E23563AE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_CAL_P2-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9525" y="-9525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1611313"/>
            <a:ext cx="81057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B2609F-ABDA-4891-B344-9137CA1E6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68" r:id="rId12"/>
    <p:sldLayoutId id="2147483669" r:id="rId13"/>
    <p:sldLayoutId id="2147483670" r:id="rId14"/>
    <p:sldLayoutId id="2147483671" r:id="rId15"/>
    <p:sldLayoutId id="2147483673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FF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b="1"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FF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FF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FF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FF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rgbClr val="FF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_CAL_P2-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535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609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1611313"/>
            <a:ext cx="81057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38F894-5EFE-43D0-A785-41B37DA73384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37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_CAL_P2-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535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609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1611313"/>
            <a:ext cx="81057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</a:t>
            </a:r>
          </a:p>
          <a:p>
            <a:pPr lvl="1"/>
            <a:r>
              <a:rPr lang="en-US" altLang="en-US" smtClean="0"/>
              <a:t>First Level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8EA67F-E749-4158-8ECB-6594CA7B96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_CAL_P2-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535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609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1611313"/>
            <a:ext cx="81057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7BC942D-C37B-446A-9F0F-530F8106458C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train.com/calmo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hyperlink" Target="mailto:calmod@caltrai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848600" cy="1981200"/>
          </a:xfrm>
        </p:spPr>
        <p:txBody>
          <a:bodyPr/>
          <a:lstStyle/>
          <a:p>
            <a:pPr eaLnBrk="1" hangingPunct="1"/>
            <a:r>
              <a:rPr lang="en-US" sz="4800" dirty="0" err="1" smtClean="0">
                <a:latin typeface="Arial Rounded MT Bold" pitchFamily="34" charset="0"/>
              </a:rPr>
              <a:t>Caltrain</a:t>
            </a:r>
            <a:r>
              <a:rPr lang="en-US" sz="4800" dirty="0" smtClean="0">
                <a:latin typeface="Arial Rounded MT Bold" pitchFamily="34" charset="0"/>
              </a:rPr>
              <a:t> Modernization Program</a:t>
            </a:r>
            <a:endParaRPr lang="en-US" sz="5400" dirty="0" smtClean="0"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4918501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CA Passenger Rail Summit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April 29, 2015</a:t>
            </a:r>
          </a:p>
        </p:txBody>
      </p:sp>
    </p:spTree>
    <p:extLst>
      <p:ext uri="{BB962C8B-B14F-4D97-AF65-F5344CB8AC3E}">
        <p14:creationId xmlns:p14="http://schemas.microsoft.com/office/powerpoint/2010/main" val="37839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20000" cy="4525963"/>
          </a:xfrm>
        </p:spPr>
        <p:txBody>
          <a:bodyPr/>
          <a:lstStyle/>
          <a:p>
            <a:pPr algn="ctr"/>
            <a:endParaRPr lang="en-US" altLang="en-US" sz="3600" dirty="0" smtClean="0">
              <a:solidFill>
                <a:schemeClr val="tx1"/>
              </a:solidFill>
            </a:endParaRPr>
          </a:p>
          <a:p>
            <a:pPr algn="ctr"/>
            <a:endParaRPr lang="en-US" altLang="en-US" sz="3600" dirty="0">
              <a:solidFill>
                <a:schemeClr val="tx1"/>
              </a:solidFill>
            </a:endParaRPr>
          </a:p>
          <a:p>
            <a:pPr algn="ctr"/>
            <a:r>
              <a:rPr lang="en-US" altLang="en-US" sz="3600" dirty="0" smtClean="0">
                <a:solidFill>
                  <a:schemeClr val="tx1"/>
                </a:solidFill>
              </a:rPr>
              <a:t>Rail Integration</a:t>
            </a:r>
          </a:p>
          <a:p>
            <a:pPr algn="ctr"/>
            <a:endParaRPr lang="en-US" altLang="en-US" sz="3600" dirty="0" smtClean="0"/>
          </a:p>
          <a:p>
            <a:pPr algn="ctr"/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691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43000"/>
            <a:ext cx="8016875" cy="5461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HSR / </a:t>
            </a:r>
            <a:r>
              <a:rPr lang="en-US" altLang="en-US" dirty="0" err="1" smtClean="0">
                <a:cs typeface="Times New Roman" pitchFamily="18" charset="0"/>
              </a:rPr>
              <a:t>Caltrain</a:t>
            </a:r>
            <a:r>
              <a:rPr lang="en-US" altLang="en-US" dirty="0" smtClean="0">
                <a:cs typeface="Times New Roman" pitchFamily="18" charset="0"/>
              </a:rPr>
              <a:t> Blended System</a:t>
            </a:r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50" y="6296025"/>
            <a:ext cx="7143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12</a:t>
            </a:r>
          </a:p>
        </p:txBody>
      </p:sp>
      <p:pic>
        <p:nvPicPr>
          <p:cNvPr id="5" name="Picture 4" descr="http://www.cahighspeedrail.ca.gov/uploadedImages/Routes/Project_Sections/Preferred_state_map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3471"/>
          <a:stretch>
            <a:fillRect/>
          </a:stretch>
        </p:blipFill>
        <p:spPr bwMode="auto">
          <a:xfrm>
            <a:off x="2743200" y="1765299"/>
            <a:ext cx="41846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 rot="19559875">
            <a:off x="3364763" y="2395765"/>
            <a:ext cx="496887" cy="9779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990600"/>
            <a:ext cx="7518400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Future Incremental Investments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873500"/>
            <a:ext cx="7759700" cy="8382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CalMod Program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CBOSS PTC 2015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Corridor Electrification </a:t>
            </a:r>
            <a:r>
              <a:rPr lang="en-US" sz="1200" dirty="0" smtClean="0">
                <a:solidFill>
                  <a:srgbClr val="000000"/>
                </a:solidFill>
              </a:rPr>
              <a:t>2020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6800" y="1767840"/>
            <a:ext cx="2400300" cy="1752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Additional HSR Improvements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HSR Stations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Passing Tracks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Maintenance Facility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System Upgrades (110mph)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767840"/>
            <a:ext cx="2603500" cy="175260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Additional Caltrain Improvements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Longer Trains / Platforms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Level </a:t>
            </a:r>
            <a:r>
              <a:rPr lang="en-US" sz="1400" dirty="0" smtClean="0">
                <a:solidFill>
                  <a:srgbClr val="000000"/>
                </a:solidFill>
              </a:rPr>
              <a:t>Boarding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986020"/>
            <a:ext cx="7759700" cy="65658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State of Good Repair &amp; </a:t>
            </a:r>
            <a:r>
              <a:rPr lang="en-US" sz="1600" b="1" dirty="0" smtClean="0">
                <a:solidFill>
                  <a:srgbClr val="000000"/>
                </a:solidFill>
              </a:rPr>
              <a:t>Reliability / Capacity </a:t>
            </a:r>
            <a:r>
              <a:rPr lang="en-US" sz="1600" b="1" dirty="0">
                <a:solidFill>
                  <a:srgbClr val="000000"/>
                </a:solidFill>
              </a:rPr>
              <a:t>Improvements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84900" y="1767840"/>
            <a:ext cx="2336800" cy="1752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SF Downtown </a:t>
            </a:r>
            <a:r>
              <a:rPr lang="en-US" sz="1600" b="1" dirty="0">
                <a:solidFill>
                  <a:srgbClr val="000000"/>
                </a:solidFill>
              </a:rPr>
              <a:t>Extension 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(</a:t>
            </a:r>
            <a:r>
              <a:rPr lang="en-US" sz="1600" b="1" dirty="0">
                <a:solidFill>
                  <a:srgbClr val="000000"/>
                </a:solidFill>
              </a:rPr>
              <a:t>led by TJPA)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9950" y="5867400"/>
            <a:ext cx="5022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Green – </a:t>
            </a:r>
            <a:r>
              <a:rPr lang="en-US" sz="1600" dirty="0" err="1" smtClean="0"/>
              <a:t>Caltrain</a:t>
            </a:r>
            <a:r>
              <a:rPr lang="en-US" sz="1600" dirty="0" smtClean="0"/>
              <a:t> lead; Orange– partner agency lead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07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543800" cy="685800"/>
          </a:xfrm>
        </p:spPr>
        <p:txBody>
          <a:bodyPr/>
          <a:lstStyle/>
          <a:p>
            <a:r>
              <a:rPr lang="en-US" dirty="0" smtClean="0"/>
              <a:t>Shared System (Tracks)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67575" cy="4572000"/>
          </a:xfrm>
        </p:spPr>
        <p:txBody>
          <a:bodyPr/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Sensitivity to community footprint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Share existing 2 track system (primarily) 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From 79 mph to 110 mph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10 slots peak hour one way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6 for </a:t>
            </a:r>
            <a:r>
              <a:rPr lang="en-US" sz="2000" b="0" dirty="0" err="1" smtClean="0">
                <a:solidFill>
                  <a:schemeClr val="tx1"/>
                </a:solidFill>
              </a:rPr>
              <a:t>Caltrain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4 for HSR (with passing tracks)</a:t>
            </a:r>
            <a:endParaRPr lang="en-US" sz="2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Trade-off (for community buy in)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Limit capacity (long term growth)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Limit flexibility /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245225"/>
            <a:ext cx="8382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543800" cy="914400"/>
          </a:xfrm>
        </p:spPr>
        <p:txBody>
          <a:bodyPr/>
          <a:lstStyle/>
          <a:p>
            <a:r>
              <a:rPr lang="en-US" dirty="0" smtClean="0"/>
              <a:t>Shared System (Stations)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67575" cy="4114800"/>
          </a:xfrm>
        </p:spPr>
        <p:txBody>
          <a:bodyPr/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Dedicated or Shared Platforms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System Flexibility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b="0" dirty="0" err="1" smtClean="0">
                <a:solidFill>
                  <a:schemeClr val="tx1"/>
                </a:solidFill>
              </a:rPr>
              <a:t>Caltrain</a:t>
            </a:r>
            <a:r>
              <a:rPr lang="en-US" b="0" dirty="0" smtClean="0">
                <a:solidFill>
                  <a:schemeClr val="tx1"/>
                </a:solidFill>
              </a:rPr>
              <a:t> EMU Modification</a:t>
            </a:r>
          </a:p>
          <a:p>
            <a:pPr marL="857250" lvl="1" indent="-457200">
              <a:buFont typeface="Arial" panose="020B0604020202020204" pitchFamily="34" charset="0"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Double sets of doors</a:t>
            </a:r>
          </a:p>
          <a:p>
            <a:pPr marL="857250" lvl="1" indent="-457200">
              <a:buFont typeface="Arial" panose="020B0604020202020204" pitchFamily="34" charset="0"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One set of doors with traps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Trade-off (for system flexibility)</a:t>
            </a:r>
          </a:p>
          <a:p>
            <a:pPr marL="857250" lvl="1" indent="-457200">
              <a:buFont typeface="Arial" panose="020B0604020202020204" pitchFamily="34" charset="0"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Seat loss</a:t>
            </a:r>
          </a:p>
          <a:p>
            <a:pPr marL="857250" lvl="1" indent="-457200">
              <a:buFont typeface="Arial" panose="020B0604020202020204" pitchFamily="34" charset="0"/>
              <a:buChar char="-"/>
            </a:pPr>
            <a:r>
              <a:rPr lang="en-US" sz="2000" b="0" dirty="0">
                <a:solidFill>
                  <a:schemeClr val="tx1"/>
                </a:solidFill>
              </a:rPr>
              <a:t>Operational challenges</a:t>
            </a:r>
          </a:p>
          <a:p>
            <a:pPr marL="857250" lvl="1" indent="-457200">
              <a:buFont typeface="Arial" panose="020B0604020202020204" pitchFamily="34" charset="0"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Station </a:t>
            </a:r>
            <a:r>
              <a:rPr lang="en-US" sz="2000" b="0" dirty="0" smtClean="0">
                <a:solidFill>
                  <a:schemeClr val="tx1"/>
                </a:solidFill>
              </a:rPr>
              <a:t>footprints 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245225"/>
            <a:ext cx="8382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543800" cy="914400"/>
          </a:xfrm>
        </p:spPr>
        <p:txBody>
          <a:bodyPr/>
          <a:lstStyle/>
          <a:p>
            <a:r>
              <a:rPr lang="en-US" dirty="0" smtClean="0"/>
              <a:t>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67575" cy="4114800"/>
          </a:xfrm>
        </p:spPr>
        <p:txBody>
          <a:bodyPr/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Sharing / Integration</a:t>
            </a:r>
          </a:p>
          <a:p>
            <a:pPr marL="857250" lvl="1" indent="-457200">
              <a:buFont typeface="Arial" panose="020B0604020202020204" pitchFamily="34" charset="0"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Is good</a:t>
            </a:r>
          </a:p>
          <a:p>
            <a:pPr marL="857250" lvl="1" indent="-457200">
              <a:buFont typeface="Arial" panose="020B0604020202020204" pitchFamily="34" charset="0"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Prudent approach </a:t>
            </a:r>
          </a:p>
          <a:p>
            <a:pPr marL="857250" lvl="1" indent="-457200">
              <a:buFont typeface="Arial" panose="020B0604020202020204" pitchFamily="34" charset="0"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Maximize utility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Trade-offs </a:t>
            </a:r>
          </a:p>
          <a:p>
            <a:pPr marL="400050" lvl="1" indent="0">
              <a:buNone/>
            </a:pPr>
            <a:endParaRPr 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245225"/>
            <a:ext cx="8382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4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990600"/>
          </a:xfrm>
        </p:spPr>
        <p:txBody>
          <a:bodyPr anchor="ctr"/>
          <a:lstStyle/>
          <a:p>
            <a:pPr algn="ctr">
              <a:defRPr/>
            </a:pPr>
            <a:r>
              <a:rPr lang="en-US" sz="3600" dirty="0" smtClean="0">
                <a:latin typeface="Arial" charset="0"/>
                <a:cs typeface="Arial" charset="0"/>
              </a:rPr>
              <a:t>Questions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11267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3982106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000" kern="0" dirty="0">
                <a:solidFill>
                  <a:srgbClr val="000000"/>
                </a:solidFill>
              </a:rPr>
              <a:t>For more </a:t>
            </a:r>
            <a:r>
              <a:rPr lang="en-US" sz="2000" kern="0" dirty="0" smtClean="0">
                <a:solidFill>
                  <a:srgbClr val="000000"/>
                </a:solidFill>
              </a:rPr>
              <a:t>information and project updates </a:t>
            </a:r>
          </a:p>
          <a:p>
            <a:pPr marL="0" lvl="2" algn="ctr"/>
            <a:r>
              <a:rPr lang="en-US" sz="2000" kern="0" dirty="0" smtClean="0">
                <a:solidFill>
                  <a:srgbClr val="000000"/>
                </a:solidFill>
              </a:rPr>
              <a:t>website: </a:t>
            </a:r>
            <a:r>
              <a:rPr lang="en-US" sz="2000" kern="0" dirty="0" smtClean="0">
                <a:solidFill>
                  <a:srgbClr val="000000"/>
                </a:solidFill>
                <a:hlinkClick r:id="rId3"/>
              </a:rPr>
              <a:t>www.caltrain.com/calmod</a:t>
            </a:r>
            <a:endParaRPr lang="en-US" sz="2000" kern="0" dirty="0" smtClean="0">
              <a:solidFill>
                <a:srgbClr val="000000"/>
              </a:solidFill>
            </a:endParaRPr>
          </a:p>
          <a:p>
            <a:pPr marL="0" lvl="2" algn="ctr"/>
            <a:r>
              <a:rPr lang="en-US" sz="2000" kern="0" dirty="0" smtClean="0">
                <a:solidFill>
                  <a:srgbClr val="000000"/>
                </a:solidFill>
              </a:rPr>
              <a:t>email</a:t>
            </a:r>
            <a:r>
              <a:rPr lang="en-US" sz="2000" kern="0" dirty="0">
                <a:solidFill>
                  <a:srgbClr val="000000"/>
                </a:solidFill>
              </a:rPr>
              <a:t>: </a:t>
            </a:r>
            <a:r>
              <a:rPr lang="en-US" sz="2000" kern="0" dirty="0">
                <a:solidFill>
                  <a:srgbClr val="000000"/>
                </a:solidFill>
                <a:hlinkClick r:id="rId4"/>
              </a:rPr>
              <a:t>calmod@caltrain.com</a:t>
            </a:r>
            <a:r>
              <a:rPr lang="en-US" sz="2000" kern="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0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defRPr sz="2800" b="1">
                <a:solidFill>
                  <a:srgbClr val="FF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800" b="1">
                <a:solidFill>
                  <a:srgbClr val="FF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FF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»"/>
              <a:defRPr sz="2800" b="1"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200" b="0" dirty="0">
                <a:solidFill>
                  <a:srgbClr val="000000"/>
                </a:solidFill>
              </a:rPr>
              <a:t>1</a:t>
            </a:r>
            <a:endParaRPr lang="en-US" altLang="en-US" sz="1200" b="0" dirty="0" smtClean="0">
              <a:solidFill>
                <a:srgbClr val="00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Caltrain System Today</a:t>
            </a:r>
          </a:p>
          <a:p>
            <a:pPr algn="ctr"/>
            <a:endParaRPr lang="en-US" altLang="en-US" dirty="0" smtClean="0"/>
          </a:p>
          <a:p>
            <a:pPr algn="ctr"/>
            <a:endParaRPr lang="en-US" altLang="en-US" dirty="0" smtClean="0"/>
          </a:p>
          <a:p>
            <a:pPr algn="ctr"/>
            <a:endParaRPr lang="en-US" altLang="en-US" dirty="0" smtClean="0"/>
          </a:p>
        </p:txBody>
      </p:sp>
      <p:pic>
        <p:nvPicPr>
          <p:cNvPr id="6146" name="Picture 2" descr="N:\Public Affairs\PHOTOS\Caltrain Photos\IMG_3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477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696200" cy="685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  <a:cs typeface="Arial" pitchFamily="34" charset="0"/>
              </a:rPr>
              <a:t>About Caltrain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46149" y="1611313"/>
            <a:ext cx="4768851" cy="4484687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Diesel commuter rail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system</a:t>
            </a:r>
            <a:endParaRPr lang="en-US" sz="2400" b="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600" b="0" dirty="0" smtClean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SF to SJ area</a:t>
            </a:r>
            <a:endParaRPr lang="en-US" sz="2400" b="0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600" b="0" dirty="0" smtClean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77 </a:t>
            </a:r>
            <a:r>
              <a:rPr lang="en-US" sz="2400" b="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mile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corridor, 32 stations</a:t>
            </a:r>
          </a:p>
          <a:p>
            <a:pPr marL="0" indent="0">
              <a:defRPr/>
            </a:pPr>
            <a:endParaRPr lang="en-US" sz="600" b="0" dirty="0" smtClean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600" b="0" dirty="0" smtClean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Ridership Today: </a:t>
            </a:r>
            <a:r>
              <a:rPr lang="en-US" sz="2400" b="0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~ </a:t>
            </a: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61,000+ weekday</a:t>
            </a:r>
          </a:p>
          <a:p>
            <a:pPr marL="0" indent="0">
              <a:defRPr/>
            </a:pPr>
            <a:endParaRPr lang="en-US" sz="600" b="0" dirty="0" smtClean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Projected 2040 Ridership: ~100,000+ weekday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600" b="0" dirty="0" smtClean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Tenants: ACE, CC, Amtrak, freight </a:t>
            </a:r>
          </a:p>
          <a:p>
            <a:pPr marL="0" indent="0">
              <a:defRPr/>
            </a:pPr>
            <a:endParaRPr lang="en-US" sz="600" b="0" dirty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7" name="Picture 8" descr="CT_system_map_web_10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1678"/>
          <a:stretch>
            <a:fillRect/>
          </a:stretch>
        </p:blipFill>
        <p:spPr bwMode="auto">
          <a:xfrm>
            <a:off x="5562600" y="838200"/>
            <a:ext cx="2667000" cy="561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Capacity 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271469"/>
              </p:ext>
            </p:extLst>
          </p:nvPr>
        </p:nvGraphicFramePr>
        <p:xfrm>
          <a:off x="381000" y="1600200"/>
          <a:ext cx="2438400" cy="25049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600"/>
                <a:gridCol w="609600"/>
                <a:gridCol w="522514"/>
                <a:gridCol w="696686"/>
              </a:tblGrid>
              <a:tr h="31034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Northbound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67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Train #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Depart SJ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Max Load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%</a:t>
                      </a:r>
                      <a:r>
                        <a:rPr lang="en-US" sz="900" baseline="0" dirty="0" smtClean="0"/>
                        <a:t> Seated Capacity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319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7:03am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796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123%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323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7:45am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746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115%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329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8:03am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738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114%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375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5:23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689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106%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217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6:57am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675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104%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225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7:50am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674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104%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233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8:40am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641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99%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313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6:45am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632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97%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162542"/>
              </p:ext>
            </p:extLst>
          </p:nvPr>
        </p:nvGraphicFramePr>
        <p:xfrm>
          <a:off x="381000" y="4267200"/>
          <a:ext cx="2438400" cy="22753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600"/>
                <a:gridCol w="609600"/>
                <a:gridCol w="522513"/>
                <a:gridCol w="696687"/>
              </a:tblGrid>
              <a:tr h="3093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Southbound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356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Train #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Depart SF 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Max Load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%</a:t>
                      </a:r>
                      <a:r>
                        <a:rPr lang="en-US" sz="900" baseline="0" dirty="0" smtClean="0"/>
                        <a:t> Seated Capacity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376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5:33pm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813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125%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370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5:15pm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706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109%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366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4:33pm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690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106%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268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4:56pm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670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103%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278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5:56pm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648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100%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324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8:14am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622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96%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322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7:57am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622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96%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0" y="5839718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Note: February 2014 counts (lower ridership season)</a:t>
            </a:r>
            <a:endParaRPr lang="en-US" sz="1400" i="1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854200"/>
            <a:ext cx="2819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92300"/>
            <a:ext cx="296273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4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20000" cy="4525963"/>
          </a:xfrm>
        </p:spPr>
        <p:txBody>
          <a:bodyPr/>
          <a:lstStyle/>
          <a:p>
            <a:pPr algn="ctr"/>
            <a:r>
              <a:rPr lang="en-US" altLang="en-US" sz="3600" dirty="0" err="1" smtClean="0">
                <a:solidFill>
                  <a:schemeClr val="tx1"/>
                </a:solidFill>
              </a:rPr>
              <a:t>Caltrain</a:t>
            </a:r>
            <a:r>
              <a:rPr lang="en-US" altLang="en-US" sz="3600" dirty="0" smtClean="0">
                <a:solidFill>
                  <a:schemeClr val="tx1"/>
                </a:solidFill>
              </a:rPr>
              <a:t> Modernization</a:t>
            </a:r>
          </a:p>
          <a:p>
            <a:pPr algn="ctr"/>
            <a:endParaRPr lang="en-US" altLang="en-US" sz="3600" dirty="0" smtClean="0"/>
          </a:p>
          <a:p>
            <a:pPr algn="ctr"/>
            <a:endParaRPr lang="en-US" altLang="en-US" sz="3600" dirty="0" smtClean="0"/>
          </a:p>
        </p:txBody>
      </p:sp>
      <p:pic>
        <p:nvPicPr>
          <p:cNvPr id="317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6579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09638" y="990600"/>
            <a:ext cx="7467600" cy="685800"/>
          </a:xfrm>
        </p:spPr>
        <p:txBody>
          <a:bodyPr/>
          <a:lstStyle/>
          <a:p>
            <a:r>
              <a:rPr lang="en-US">
                <a:ea typeface="ＭＳ Ｐゴシック" pitchFamily="32" charset="-128"/>
                <a:cs typeface="ＭＳ Ｐゴシック" pitchFamily="32" charset="-128"/>
              </a:rPr>
              <a:t>Caltrain Modernization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816850" cy="4746625"/>
          </a:xfrm>
        </p:spPr>
        <p:txBody>
          <a:bodyPr/>
          <a:lstStyle/>
          <a:p>
            <a:pPr marL="465138" indent="-465138"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</a:rPr>
              <a:t>Early Investment Program</a:t>
            </a:r>
          </a:p>
          <a:p>
            <a:pPr marL="971550" lvl="1" indent="-571500">
              <a:buFont typeface="Arial Narrow" pitchFamily="34" charset="0"/>
              <a:buChar char="–"/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Advanced Signal System: CBOSS PTC (2015)</a:t>
            </a:r>
          </a:p>
          <a:p>
            <a:pPr marL="971550" lvl="1" indent="-571500">
              <a:buFont typeface="Arial Narrow" pitchFamily="34" charset="0"/>
              <a:buChar char="–"/>
              <a:defRPr/>
            </a:pPr>
            <a:r>
              <a:rPr lang="en-US" sz="2000" b="0" dirty="0" smtClean="0">
                <a:solidFill>
                  <a:schemeClr val="tx1"/>
                </a:solidFill>
              </a:rPr>
              <a:t>Peninsula Corridor Electrification Project (2020)</a:t>
            </a:r>
          </a:p>
          <a:p>
            <a:pPr marL="400050" lvl="1" indent="0">
              <a:buFontTx/>
              <a:buNone/>
              <a:defRPr/>
            </a:pPr>
            <a:endParaRPr lang="en-US" sz="600" b="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0" dirty="0" err="1" smtClean="0">
                <a:solidFill>
                  <a:schemeClr val="tx1"/>
                </a:solidFill>
              </a:rPr>
              <a:t>Caltrain</a:t>
            </a:r>
            <a:r>
              <a:rPr lang="en-US" b="0" dirty="0" smtClean="0">
                <a:solidFill>
                  <a:schemeClr val="tx1"/>
                </a:solidFill>
              </a:rPr>
              <a:t>/HSR Blended System 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6389" name="Picture 5" descr="EMU Exa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366553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15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534400" cy="762000"/>
          </a:xfrm>
        </p:spPr>
        <p:txBody>
          <a:bodyPr/>
          <a:lstStyle/>
          <a:p>
            <a:r>
              <a:rPr lang="en-US" sz="3200" dirty="0" smtClean="0"/>
              <a:t>Peninsula Corridor Electrification Program </a:t>
            </a:r>
            <a:endParaRPr lang="en-US" sz="3200" dirty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7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00334"/>
              </p:ext>
            </p:extLst>
          </p:nvPr>
        </p:nvGraphicFramePr>
        <p:xfrm>
          <a:off x="609600" y="1876051"/>
          <a:ext cx="8153399" cy="4275095"/>
        </p:xfrm>
        <a:graphic>
          <a:graphicData uri="http://schemas.openxmlformats.org/drawingml/2006/table">
            <a:tbl>
              <a:tblPr/>
              <a:tblGrid>
                <a:gridCol w="1913584"/>
                <a:gridCol w="2340494"/>
                <a:gridCol w="3899321"/>
              </a:tblGrid>
              <a:tr h="3577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2" charset="0"/>
                        </a:rPr>
                        <a:t>Area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2" charset="0"/>
                        </a:rPr>
                        <a:t>Project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2" charset="0"/>
                        </a:rPr>
                        <a:t>Service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2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909461">
                <a:tc>
                  <a:txBody>
                    <a:bodyPr/>
                    <a:lstStyle/>
                    <a:p>
                      <a:pPr marL="603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2" charset="0"/>
                        </a:rPr>
                        <a:t>51+ miles</a:t>
                      </a:r>
                    </a:p>
                    <a:p>
                      <a:pPr marL="603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2" charset="0"/>
                      </a:endParaRPr>
                    </a:p>
                    <a:p>
                      <a:pPr marL="603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2" charset="0"/>
                        </a:rPr>
                        <a:t>San Francisco to San Jose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2" charset="0"/>
                        </a:rPr>
                        <a:t>Tamien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2" charset="0"/>
                        </a:rPr>
                        <a:t> Station)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2" charset="0"/>
                        </a:rPr>
                        <a:t>Electrification: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2" charset="0"/>
                      </a:endParaRPr>
                    </a:p>
                    <a:p>
                      <a:pPr marL="287338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2" charset="0"/>
                        </a:rPr>
                        <a:t>Overhead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2" charset="0"/>
                        </a:rPr>
                        <a:t>Contact System (OCS)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2" charset="0"/>
                      </a:endParaRPr>
                    </a:p>
                    <a:p>
                      <a:pPr marL="287338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2" charset="0"/>
                        </a:rPr>
                        <a:t>Traction Power                     Facilities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2" charset="0"/>
                      </a:endParaRPr>
                    </a:p>
                    <a:p>
                      <a:pPr marL="517525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2" charset="0"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2" charset="0"/>
                      </a:endParaRPr>
                    </a:p>
                    <a:p>
                      <a:pPr marL="15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2" charset="0"/>
                        </a:rPr>
                        <a:t>Electric Multiple Units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2" charset="0"/>
                        </a:rPr>
                        <a:t>EMUs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2" charset="0"/>
                        </a:rPr>
                        <a:t>)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2" charset="0"/>
                        </a:rPr>
                        <a:t>Up to 79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2" charset="0"/>
                        </a:rPr>
                        <a:t>mph</a:t>
                      </a:r>
                    </a:p>
                    <a:p>
                      <a:pPr marL="603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Service Increase</a:t>
                      </a:r>
                    </a:p>
                    <a:p>
                      <a:pPr marL="346075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 trains / hour / direction</a:t>
                      </a:r>
                    </a:p>
                    <a:p>
                      <a:pPr marL="346075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More station stops / reduced travel time</a:t>
                      </a:r>
                    </a:p>
                    <a:p>
                      <a:pPr marL="346075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2" charset="0"/>
                        </a:rPr>
                        <a:t>Restore Atherton &amp; Broadway service</a:t>
                      </a:r>
                    </a:p>
                    <a:p>
                      <a:pPr marL="603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Mixed-fleet service (interim period)</a:t>
                      </a:r>
                    </a:p>
                    <a:p>
                      <a:pPr marL="603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2" charset="0"/>
                      </a:endParaRPr>
                    </a:p>
                    <a:p>
                      <a:pPr marL="603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2" charset="0"/>
                        </a:rPr>
                        <a:t>Cont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2" charset="0"/>
                        </a:rPr>
                        <a:t>. tenant service</a:t>
                      </a: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2" charset="0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467600" cy="685800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Key </a:t>
            </a:r>
            <a:r>
              <a:rPr lang="en-US" altLang="en-US" dirty="0" smtClean="0">
                <a:cs typeface="Arial" pitchFamily="34" charset="0"/>
              </a:rPr>
              <a:t>Regional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Benefits (2040)</a:t>
            </a:r>
          </a:p>
        </p:txBody>
      </p:sp>
      <p:sp>
        <p:nvSpPr>
          <p:cNvPr id="133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defRPr sz="2800" b="1">
                <a:solidFill>
                  <a:srgbClr val="FF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800" b="1">
                <a:solidFill>
                  <a:srgbClr val="FF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FF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»"/>
              <a:defRPr sz="2800" b="1"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200" b="0" dirty="0" smtClean="0">
                <a:solidFill>
                  <a:srgbClr val="000000"/>
                </a:solidFill>
              </a:rPr>
              <a:t>8</a:t>
            </a:r>
          </a:p>
        </p:txBody>
      </p:sp>
      <p:pic>
        <p:nvPicPr>
          <p:cNvPr id="6" name="Content Placeholder 5" descr="\\CEN116\Depts\Caltrain Modernization Program\02Strategic Planning\Caltrain Electrification\_2012-14 PCEP EIR\7_Outreach &amp; Website\FEIR\PP\2040 no titl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/>
          <a:stretch/>
        </p:blipFill>
        <p:spPr bwMode="auto">
          <a:xfrm>
            <a:off x="838200" y="1905000"/>
            <a:ext cx="7772400" cy="397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960644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2013 BAC Report, generates $2.5B economic activity and 9,600 jobs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10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305550"/>
            <a:ext cx="2133600" cy="47625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defRPr sz="2800" b="1">
                <a:solidFill>
                  <a:srgbClr val="FF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800" b="1">
                <a:solidFill>
                  <a:srgbClr val="FF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FF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»"/>
              <a:defRPr sz="2800" b="1">
                <a:solidFill>
                  <a:srgbClr val="FF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200" b="0" dirty="0" smtClean="0">
                <a:solidFill>
                  <a:srgbClr val="000000"/>
                </a:solidFill>
              </a:rPr>
              <a:t>9</a:t>
            </a:r>
          </a:p>
          <a:p>
            <a:pPr algn="r" eaLnBrk="1" hangingPunct="1">
              <a:spcBef>
                <a:spcPct val="0"/>
              </a:spcBef>
            </a:pPr>
            <a:endParaRPr lang="en-US" altLang="en-US" sz="1200" b="0" dirty="0" smtClean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920" y="914400"/>
            <a:ext cx="8214360" cy="685800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Key PCEP Milestones</a:t>
            </a:r>
            <a:endParaRPr 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300" y="1600200"/>
            <a:ext cx="7645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fontAlgn="base">
              <a:spcBef>
                <a:spcPts val="24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2008 35% Design</a:t>
            </a:r>
          </a:p>
          <a:p>
            <a:pPr marL="347472" indent="-347472" fontAlgn="base">
              <a:spcBef>
                <a:spcPts val="24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600" dirty="0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marL="347472" indent="-347472" fontAlgn="base">
              <a:spcBef>
                <a:spcPts val="24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2009 FONSI</a:t>
            </a:r>
          </a:p>
          <a:p>
            <a:pPr fontAlgn="base">
              <a:spcBef>
                <a:spcPts val="24"/>
              </a:spcBef>
              <a:spcAft>
                <a:spcPct val="0"/>
              </a:spcAft>
              <a:defRPr/>
            </a:pPr>
            <a:endParaRPr lang="en-US" sz="600" dirty="0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marL="347472" indent="-347472" fontAlgn="base">
              <a:spcBef>
                <a:spcPts val="24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2012 9-Party Regional Funding Plan</a:t>
            </a:r>
          </a:p>
          <a:p>
            <a:pPr marL="347472" indent="-347472" fontAlgn="base">
              <a:spcBef>
                <a:spcPts val="24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600" dirty="0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marL="347472" indent="-347472" fontAlgn="base">
              <a:spcBef>
                <a:spcPts val="24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2013 DB Contracting Method Selected</a:t>
            </a:r>
          </a:p>
          <a:p>
            <a:pPr marL="347472" indent="-347472" fontAlgn="base">
              <a:spcBef>
                <a:spcPts val="24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600" dirty="0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marL="347472" indent="-347472" fontAlgn="base">
              <a:spcBef>
                <a:spcPts val="24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2014</a:t>
            </a:r>
          </a:p>
          <a:p>
            <a:pPr marL="914400" lvl="1" indent="-457200">
              <a:spcBef>
                <a:spcPts val="24"/>
              </a:spcBef>
              <a:buFont typeface="Arial" panose="020B0604020202020204" pitchFamily="34" charset="0"/>
              <a:buChar char="-"/>
              <a:defRPr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RFQ and RFI complete</a:t>
            </a:r>
          </a:p>
          <a:p>
            <a:pPr marL="914400" lvl="1" indent="-457200">
              <a:spcBef>
                <a:spcPts val="24"/>
              </a:spcBef>
              <a:buFont typeface="Arial" panose="020B0604020202020204" pitchFamily="34" charset="0"/>
              <a:buChar char="-"/>
              <a:defRPr/>
            </a:pPr>
            <a:endParaRPr lang="en-US" sz="600" dirty="0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marL="347472" indent="-347472">
              <a:spcBef>
                <a:spcPts val="24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2015</a:t>
            </a:r>
          </a:p>
          <a:p>
            <a:pPr marL="914400" lvl="1" indent="-457200">
              <a:spcBef>
                <a:spcPts val="24"/>
              </a:spcBef>
              <a:buFont typeface="Arial" panose="020B0604020202020204" pitchFamily="34" charset="0"/>
              <a:buChar char="-"/>
              <a:defRPr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EIR Certification</a:t>
            </a:r>
          </a:p>
          <a:p>
            <a:pPr marL="914400" lvl="1" indent="-457200">
              <a:spcBef>
                <a:spcPts val="24"/>
              </a:spcBef>
              <a:buFont typeface="Arial" panose="020B0604020202020204" pitchFamily="34" charset="0"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Update Funding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Plan (cost update)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marL="914400" lvl="1" indent="-457200">
              <a:spcBef>
                <a:spcPts val="24"/>
              </a:spcBef>
              <a:buFont typeface="Arial" panose="020B0604020202020204" pitchFamily="34" charset="0"/>
              <a:buChar char="-"/>
              <a:defRPr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Issue RFPs</a:t>
            </a:r>
          </a:p>
          <a:p>
            <a:pPr marL="914400" lvl="1" indent="-457200">
              <a:spcBef>
                <a:spcPts val="24"/>
              </a:spcBef>
              <a:buFont typeface="Arial" panose="020B0604020202020204" pitchFamily="34" charset="0"/>
              <a:buChar char="-"/>
              <a:defRPr/>
            </a:pPr>
            <a:endParaRPr lang="en-US" sz="6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spcBef>
                <a:spcPts val="24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2016-2020 Design/Manufacture/Build/Test</a:t>
            </a:r>
          </a:p>
        </p:txBody>
      </p:sp>
    </p:spTree>
    <p:extLst>
      <p:ext uri="{BB962C8B-B14F-4D97-AF65-F5344CB8AC3E}">
        <p14:creationId xmlns:p14="http://schemas.microsoft.com/office/powerpoint/2010/main" val="12929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14932</TotalTime>
  <Words>531</Words>
  <Application>Microsoft Office PowerPoint</Application>
  <PresentationFormat>On-screen Show (4:3)</PresentationFormat>
  <Paragraphs>215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Custom Design</vt:lpstr>
      <vt:lpstr>1_Custom Design</vt:lpstr>
      <vt:lpstr>2_Custom Design</vt:lpstr>
      <vt:lpstr>3_Custom Design</vt:lpstr>
      <vt:lpstr>Caltrain Modernization Program</vt:lpstr>
      <vt:lpstr>PowerPoint Presentation</vt:lpstr>
      <vt:lpstr>About Caltrain</vt:lpstr>
      <vt:lpstr>Over Capacity  </vt:lpstr>
      <vt:lpstr>PowerPoint Presentation</vt:lpstr>
      <vt:lpstr>Caltrain Modernization Program</vt:lpstr>
      <vt:lpstr>Peninsula Corridor Electrification Program </vt:lpstr>
      <vt:lpstr>Key Regional Benefits (2040)</vt:lpstr>
      <vt:lpstr>Key PCEP Milestones</vt:lpstr>
      <vt:lpstr>PowerPoint Presentation</vt:lpstr>
      <vt:lpstr>HSR / Caltrain Blended System</vt:lpstr>
      <vt:lpstr>Future Incremental Investments </vt:lpstr>
      <vt:lpstr>Shared System (Tracks)</vt:lpstr>
      <vt:lpstr>Shared System (Stations)</vt:lpstr>
      <vt:lpstr>Food for Thought</vt:lpstr>
      <vt:lpstr>PowerPoint Presentation</vt:lpstr>
    </vt:vector>
  </TitlesOfParts>
  <Company>DRB Partners,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Laurie Delimon</dc:creator>
  <cp:lastModifiedBy>Fromson, Casey</cp:lastModifiedBy>
  <cp:revision>421</cp:revision>
  <cp:lastPrinted>2015-02-04T17:51:33Z</cp:lastPrinted>
  <dcterms:created xsi:type="dcterms:W3CDTF">2014-06-03T04:56:41Z</dcterms:created>
  <dcterms:modified xsi:type="dcterms:W3CDTF">2015-04-28T16:17:58Z</dcterms:modified>
</cp:coreProperties>
</file>