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3" r:id="rId1"/>
  </p:sldMasterIdLst>
  <p:notesMasterIdLst>
    <p:notesMasterId r:id="rId32"/>
  </p:notesMasterIdLst>
  <p:sldIdLst>
    <p:sldId id="267" r:id="rId2"/>
    <p:sldId id="312" r:id="rId3"/>
    <p:sldId id="282" r:id="rId4"/>
    <p:sldId id="342" r:id="rId5"/>
    <p:sldId id="341" r:id="rId6"/>
    <p:sldId id="272" r:id="rId7"/>
    <p:sldId id="323" r:id="rId8"/>
    <p:sldId id="324" r:id="rId9"/>
    <p:sldId id="325" r:id="rId10"/>
    <p:sldId id="326" r:id="rId11"/>
    <p:sldId id="327" r:id="rId12"/>
    <p:sldId id="328" r:id="rId13"/>
    <p:sldId id="329" r:id="rId14"/>
    <p:sldId id="343" r:id="rId15"/>
    <p:sldId id="330" r:id="rId16"/>
    <p:sldId id="340" r:id="rId17"/>
    <p:sldId id="333" r:id="rId18"/>
    <p:sldId id="334" r:id="rId19"/>
    <p:sldId id="346" r:id="rId20"/>
    <p:sldId id="335" r:id="rId21"/>
    <p:sldId id="336" r:id="rId22"/>
    <p:sldId id="318" r:id="rId23"/>
    <p:sldId id="344" r:id="rId24"/>
    <p:sldId id="345" r:id="rId25"/>
    <p:sldId id="319" r:id="rId26"/>
    <p:sldId id="320" r:id="rId27"/>
    <p:sldId id="337" r:id="rId28"/>
    <p:sldId id="338" r:id="rId29"/>
    <p:sldId id="311" r:id="rId30"/>
    <p:sldId id="270"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2" autoAdjust="0"/>
    <p:restoredTop sz="94660"/>
  </p:normalViewPr>
  <p:slideViewPr>
    <p:cSldViewPr showGuides="1">
      <p:cViewPr>
        <p:scale>
          <a:sx n="90" d="100"/>
          <a:sy n="90" d="100"/>
        </p:scale>
        <p:origin x="-912" y="-234"/>
      </p:cViewPr>
      <p:guideLst>
        <p:guide orient="horz" pos="749"/>
        <p:guide orient="horz" pos="1499"/>
        <p:guide orient="horz" pos="2249"/>
        <p:guide orient="horz" pos="2999"/>
        <p:guide pos="1356"/>
        <p:guide pos="2711"/>
        <p:guide pos="4065"/>
        <p:guide pos="5420"/>
      </p:guideLst>
    </p:cSldViewPr>
  </p:slideViewPr>
  <p:notesTextViewPr>
    <p:cViewPr>
      <p:scale>
        <a:sx n="1" d="1"/>
        <a:sy n="1" d="1"/>
      </p:scale>
      <p:origin x="0" y="0"/>
    </p:cViewPr>
  </p:notesTextViewPr>
  <p:sorterViewPr>
    <p:cViewPr>
      <p:scale>
        <a:sx n="180" d="100"/>
        <a:sy n="180" d="100"/>
      </p:scale>
      <p:origin x="0" y="8436"/>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76DB8-BA6C-D34E-B1A8-2732450F3F95}"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US"/>
        </a:p>
      </dgm:t>
    </dgm:pt>
    <dgm:pt modelId="{AB94087A-2321-4D48-8D2F-B41EC69309DE}">
      <dgm:prSet phldrT="[Text]" custT="1"/>
      <dgm:spPr>
        <a:solidFill>
          <a:schemeClr val="accent1">
            <a:lumMod val="20000"/>
            <a:lumOff val="80000"/>
          </a:schemeClr>
        </a:solidFill>
      </dgm:spPr>
      <dgm:t>
        <a:bodyPr/>
        <a:lstStyle/>
        <a:p>
          <a:r>
            <a:rPr lang="en-US" sz="1800" dirty="0" smtClean="0">
              <a:solidFill>
                <a:srgbClr val="000000"/>
              </a:solidFill>
              <a:latin typeface="Arial Narrow"/>
              <a:cs typeface="Arial Narrow"/>
            </a:rPr>
            <a:t>Financing Instruments (TIFIA, RRIF, SIB)</a:t>
          </a:r>
          <a:endParaRPr lang="en-US" sz="1800" dirty="0">
            <a:solidFill>
              <a:srgbClr val="000000"/>
            </a:solidFill>
            <a:latin typeface="Arial Narrow"/>
            <a:cs typeface="Arial Narrow"/>
          </a:endParaRPr>
        </a:p>
      </dgm:t>
    </dgm:pt>
    <dgm:pt modelId="{54C68C3C-9263-E446-AB3E-9591ED3080C1}" type="parTrans" cxnId="{B020F575-93E8-0440-8318-FC95467A664D}">
      <dgm:prSet/>
      <dgm:spPr/>
      <dgm:t>
        <a:bodyPr/>
        <a:lstStyle/>
        <a:p>
          <a:endParaRPr lang="en-US"/>
        </a:p>
      </dgm:t>
    </dgm:pt>
    <dgm:pt modelId="{39F57E1C-89D8-CC41-A51B-8C80CF0462EC}" type="sibTrans" cxnId="{B020F575-93E8-0440-8318-FC95467A664D}">
      <dgm:prSet/>
      <dgm:spPr/>
      <dgm:t>
        <a:bodyPr/>
        <a:lstStyle/>
        <a:p>
          <a:endParaRPr lang="en-US"/>
        </a:p>
      </dgm:t>
    </dgm:pt>
    <dgm:pt modelId="{B240B89C-EBDF-344E-AD84-4282B93B7460}">
      <dgm:prSet phldrT="[Text]" custT="1"/>
      <dgm:spPr>
        <a:solidFill>
          <a:schemeClr val="accent1">
            <a:lumMod val="20000"/>
            <a:lumOff val="80000"/>
          </a:schemeClr>
        </a:solidFill>
      </dgm:spPr>
      <dgm:t>
        <a:bodyPr/>
        <a:lstStyle/>
        <a:p>
          <a:pPr algn="ctr">
            <a:lnSpc>
              <a:spcPct val="100000"/>
            </a:lnSpc>
            <a:spcAft>
              <a:spcPts val="1008"/>
            </a:spcAft>
          </a:pPr>
          <a:r>
            <a:rPr lang="en-US" sz="1800" b="1" i="1" u="sng" dirty="0" smtClean="0">
              <a:solidFill>
                <a:schemeClr val="tx1"/>
              </a:solidFill>
              <a:latin typeface="Arial Narrow"/>
              <a:cs typeface="Arial Narrow"/>
            </a:rPr>
            <a:t>Grants</a:t>
          </a:r>
          <a:endParaRPr lang="en-US" sz="1800" dirty="0">
            <a:solidFill>
              <a:schemeClr val="tx1"/>
            </a:solidFill>
            <a:latin typeface="Arial Narrow"/>
            <a:cs typeface="Arial Narrow"/>
          </a:endParaRPr>
        </a:p>
      </dgm:t>
    </dgm:pt>
    <dgm:pt modelId="{19EDE225-5A8E-5342-A349-C43060F48219}" type="parTrans" cxnId="{5F1A0742-8ABF-054E-BA06-8CBB8A480873}">
      <dgm:prSet/>
      <dgm:spPr>
        <a:solidFill>
          <a:schemeClr val="accent5">
            <a:lumMod val="75000"/>
          </a:schemeClr>
        </a:solidFill>
      </dgm:spPr>
      <dgm:t>
        <a:bodyPr/>
        <a:lstStyle/>
        <a:p>
          <a:endParaRPr lang="en-US"/>
        </a:p>
      </dgm:t>
    </dgm:pt>
    <dgm:pt modelId="{9455EE9E-FD1B-B448-9D55-B90314F0F4F1}" type="sibTrans" cxnId="{5F1A0742-8ABF-054E-BA06-8CBB8A480873}">
      <dgm:prSet/>
      <dgm:spPr/>
      <dgm:t>
        <a:bodyPr/>
        <a:lstStyle/>
        <a:p>
          <a:endParaRPr lang="en-US"/>
        </a:p>
      </dgm:t>
    </dgm:pt>
    <dgm:pt modelId="{11EBF419-FE5E-D545-A972-CED2CE50229B}">
      <dgm:prSet phldrT="[Text]" custT="1"/>
      <dgm:spPr>
        <a:solidFill>
          <a:schemeClr val="accent1">
            <a:lumMod val="20000"/>
            <a:lumOff val="80000"/>
          </a:schemeClr>
        </a:solidFill>
      </dgm:spPr>
      <dgm:t>
        <a:bodyPr/>
        <a:lstStyle/>
        <a:p>
          <a:pPr algn="ctr"/>
          <a:r>
            <a:rPr lang="en-US" sz="1800" b="1" i="1" u="sng" dirty="0" smtClean="0">
              <a:solidFill>
                <a:srgbClr val="000000"/>
              </a:solidFill>
              <a:latin typeface="Arial Narrow"/>
              <a:cs typeface="Arial Narrow"/>
            </a:rPr>
            <a:t>Existing</a:t>
          </a:r>
          <a:endParaRPr lang="en-US" sz="1800" dirty="0">
            <a:solidFill>
              <a:srgbClr val="000000"/>
            </a:solidFill>
            <a:latin typeface="Arial Narrow"/>
            <a:cs typeface="Arial Narrow"/>
          </a:endParaRPr>
        </a:p>
      </dgm:t>
    </dgm:pt>
    <dgm:pt modelId="{F5B99592-2C8F-EF44-9379-261536380CA2}" type="parTrans" cxnId="{EAC575E1-144B-EA44-833E-1EA7400715EF}">
      <dgm:prSet/>
      <dgm:spPr>
        <a:solidFill>
          <a:schemeClr val="accent5">
            <a:lumMod val="75000"/>
          </a:schemeClr>
        </a:solidFill>
        <a:ln>
          <a:noFill/>
        </a:ln>
      </dgm:spPr>
      <dgm:t>
        <a:bodyPr/>
        <a:lstStyle/>
        <a:p>
          <a:endParaRPr lang="en-US"/>
        </a:p>
      </dgm:t>
    </dgm:pt>
    <dgm:pt modelId="{CCA424E9-490E-B24F-9AD8-981C2B384E09}" type="sibTrans" cxnId="{EAC575E1-144B-EA44-833E-1EA7400715EF}">
      <dgm:prSet/>
      <dgm:spPr/>
      <dgm:t>
        <a:bodyPr/>
        <a:lstStyle/>
        <a:p>
          <a:endParaRPr lang="en-US"/>
        </a:p>
      </dgm:t>
    </dgm:pt>
    <dgm:pt modelId="{E273CDCF-8CC4-B34C-938D-B08FC4DD3981}">
      <dgm:prSet phldrT="[Text]" custT="1"/>
      <dgm:spPr>
        <a:solidFill>
          <a:schemeClr val="accent1">
            <a:lumMod val="20000"/>
            <a:lumOff val="80000"/>
          </a:schemeClr>
        </a:solidFill>
      </dgm:spPr>
      <dgm:t>
        <a:bodyPr/>
        <a:lstStyle/>
        <a:p>
          <a:pPr algn="ctr"/>
          <a:r>
            <a:rPr lang="en-US" sz="1800" b="1" i="1" u="sng" dirty="0" smtClean="0">
              <a:solidFill>
                <a:srgbClr val="000000"/>
              </a:solidFill>
              <a:latin typeface="Arial Narrow"/>
              <a:cs typeface="Arial Narrow"/>
            </a:rPr>
            <a:t>Speculative</a:t>
          </a:r>
          <a:endParaRPr lang="en-US" sz="1800" b="1" i="1" u="sng" dirty="0">
            <a:solidFill>
              <a:srgbClr val="000000"/>
            </a:solidFill>
            <a:latin typeface="Arial Narrow"/>
            <a:cs typeface="Arial Narrow"/>
          </a:endParaRPr>
        </a:p>
      </dgm:t>
    </dgm:pt>
    <dgm:pt modelId="{B3E9EB27-F17C-1A41-8F48-AC46105E86F6}" type="parTrans" cxnId="{0A1AA9A0-02B3-7D42-BA65-F2249C6C915E}">
      <dgm:prSet/>
      <dgm:spPr>
        <a:solidFill>
          <a:schemeClr val="accent5">
            <a:lumMod val="75000"/>
          </a:schemeClr>
        </a:solidFill>
      </dgm:spPr>
      <dgm:t>
        <a:bodyPr/>
        <a:lstStyle/>
        <a:p>
          <a:endParaRPr lang="en-US"/>
        </a:p>
      </dgm:t>
    </dgm:pt>
    <dgm:pt modelId="{46B30896-9220-2E4A-B733-9D602C2366A4}" type="sibTrans" cxnId="{0A1AA9A0-02B3-7D42-BA65-F2249C6C915E}">
      <dgm:prSet/>
      <dgm:spPr/>
      <dgm:t>
        <a:bodyPr/>
        <a:lstStyle/>
        <a:p>
          <a:endParaRPr lang="en-US"/>
        </a:p>
      </dgm:t>
    </dgm:pt>
    <dgm:pt modelId="{52192EE7-CB00-CD4C-AD2E-E221C2C97451}">
      <dgm:prSet phldrT="[Text]" custT="1"/>
      <dgm:spPr>
        <a:solidFill>
          <a:schemeClr val="accent1">
            <a:lumMod val="20000"/>
            <a:lumOff val="80000"/>
          </a:schemeClr>
        </a:solidFill>
      </dgm:spPr>
      <dgm:t>
        <a:bodyPr/>
        <a:lstStyle/>
        <a:p>
          <a:pPr algn="l"/>
          <a:r>
            <a:rPr lang="en-US" sz="1800" dirty="0" smtClean="0">
              <a:solidFill>
                <a:srgbClr val="000000"/>
              </a:solidFill>
              <a:latin typeface="Arial Narrow"/>
              <a:cs typeface="Arial Narrow"/>
            </a:rPr>
            <a:t>Dedication of Incremental Tax Revenues</a:t>
          </a:r>
          <a:endParaRPr lang="en-US" sz="1800" dirty="0">
            <a:solidFill>
              <a:srgbClr val="000000"/>
            </a:solidFill>
            <a:latin typeface="Arial Narrow"/>
            <a:cs typeface="Arial Narrow"/>
          </a:endParaRPr>
        </a:p>
      </dgm:t>
    </dgm:pt>
    <dgm:pt modelId="{A03B3073-7313-A846-8790-6B82FDBEACA0}" type="parTrans" cxnId="{BB18939F-0EC6-F94A-9FA0-5FB5CD8963B9}">
      <dgm:prSet/>
      <dgm:spPr/>
      <dgm:t>
        <a:bodyPr/>
        <a:lstStyle/>
        <a:p>
          <a:endParaRPr lang="en-US"/>
        </a:p>
      </dgm:t>
    </dgm:pt>
    <dgm:pt modelId="{0E6AAC28-BFAC-A649-AAA0-314EAA54EF66}" type="sibTrans" cxnId="{BB18939F-0EC6-F94A-9FA0-5FB5CD8963B9}">
      <dgm:prSet/>
      <dgm:spPr/>
      <dgm:t>
        <a:bodyPr/>
        <a:lstStyle/>
        <a:p>
          <a:endParaRPr lang="en-US"/>
        </a:p>
      </dgm:t>
    </dgm:pt>
    <dgm:pt modelId="{B2701A49-83D0-694E-9864-C013883EC859}">
      <dgm:prSet phldrT="[Text]" custT="1"/>
      <dgm:spPr>
        <a:solidFill>
          <a:schemeClr val="accent1">
            <a:lumMod val="20000"/>
            <a:lumOff val="80000"/>
          </a:schemeClr>
        </a:solidFill>
      </dgm:spPr>
      <dgm:t>
        <a:bodyPr/>
        <a:lstStyle/>
        <a:p>
          <a:pPr algn="l"/>
          <a:r>
            <a:rPr lang="en-US" sz="1800" dirty="0" smtClean="0">
              <a:solidFill>
                <a:srgbClr val="000000"/>
              </a:solidFill>
              <a:latin typeface="Arial Narrow"/>
              <a:cs typeface="Arial Narrow"/>
            </a:rPr>
            <a:t>Joint Develop-ment</a:t>
          </a:r>
          <a:endParaRPr lang="en-US" sz="1800" dirty="0">
            <a:solidFill>
              <a:srgbClr val="000000"/>
            </a:solidFill>
            <a:latin typeface="Arial Narrow"/>
            <a:cs typeface="Arial Narrow"/>
          </a:endParaRPr>
        </a:p>
      </dgm:t>
    </dgm:pt>
    <dgm:pt modelId="{A2AEF576-5B8C-D247-BD2E-2700DA09B4F7}" type="parTrans" cxnId="{A0F611C4-9097-E248-AC94-E201E1D0F901}">
      <dgm:prSet/>
      <dgm:spPr/>
      <dgm:t>
        <a:bodyPr/>
        <a:lstStyle/>
        <a:p>
          <a:endParaRPr lang="en-US"/>
        </a:p>
      </dgm:t>
    </dgm:pt>
    <dgm:pt modelId="{0376F0ED-D4C7-3845-92B1-3898640E5386}" type="sibTrans" cxnId="{A0F611C4-9097-E248-AC94-E201E1D0F901}">
      <dgm:prSet/>
      <dgm:spPr/>
      <dgm:t>
        <a:bodyPr/>
        <a:lstStyle/>
        <a:p>
          <a:endParaRPr lang="en-US"/>
        </a:p>
      </dgm:t>
    </dgm:pt>
    <dgm:pt modelId="{1E427167-89D6-BB44-B7CC-C4BC6E0DF9A1}">
      <dgm:prSet phldrT="[Text]" custT="1"/>
      <dgm:spPr>
        <a:solidFill>
          <a:schemeClr val="accent1">
            <a:lumMod val="20000"/>
            <a:lumOff val="80000"/>
          </a:schemeClr>
        </a:solidFill>
      </dgm:spPr>
      <dgm:t>
        <a:bodyPr/>
        <a:lstStyle/>
        <a:p>
          <a:pPr algn="l"/>
          <a:r>
            <a:rPr lang="en-US" sz="1800" b="0" dirty="0" smtClean="0">
              <a:solidFill>
                <a:srgbClr val="000000"/>
              </a:solidFill>
              <a:latin typeface="Arial Narrow"/>
              <a:cs typeface="Arial Narrow"/>
            </a:rPr>
            <a:t>Sales Taxes</a:t>
          </a:r>
          <a:endParaRPr lang="en-US" sz="1800" b="0" dirty="0">
            <a:solidFill>
              <a:srgbClr val="000000"/>
            </a:solidFill>
            <a:latin typeface="Arial Narrow"/>
            <a:cs typeface="Arial Narrow"/>
          </a:endParaRPr>
        </a:p>
      </dgm:t>
    </dgm:pt>
    <dgm:pt modelId="{E17AC826-8F3D-2A48-99A1-BD98F1A9A624}" type="parTrans" cxnId="{9C9F80E7-00A4-D649-B26A-8B1DFC4AEF13}">
      <dgm:prSet/>
      <dgm:spPr/>
      <dgm:t>
        <a:bodyPr/>
        <a:lstStyle/>
        <a:p>
          <a:endParaRPr lang="en-US"/>
        </a:p>
      </dgm:t>
    </dgm:pt>
    <dgm:pt modelId="{CE80AD65-B546-3846-B478-6440546DE794}" type="sibTrans" cxnId="{9C9F80E7-00A4-D649-B26A-8B1DFC4AEF13}">
      <dgm:prSet/>
      <dgm:spPr/>
      <dgm:t>
        <a:bodyPr/>
        <a:lstStyle/>
        <a:p>
          <a:endParaRPr lang="en-US"/>
        </a:p>
      </dgm:t>
    </dgm:pt>
    <dgm:pt modelId="{69C9A3C0-0867-574C-89DD-ADB17DEDD082}">
      <dgm:prSet phldrT="[Text]" custT="1"/>
      <dgm:spPr>
        <a:solidFill>
          <a:schemeClr val="accent1">
            <a:lumMod val="20000"/>
            <a:lumOff val="80000"/>
          </a:schemeClr>
        </a:solidFill>
      </dgm:spPr>
      <dgm:t>
        <a:bodyPr/>
        <a:lstStyle/>
        <a:p>
          <a:pPr algn="l"/>
          <a:r>
            <a:rPr lang="en-US" sz="1800" b="0" dirty="0" smtClean="0">
              <a:solidFill>
                <a:srgbClr val="000000"/>
              </a:solidFill>
              <a:latin typeface="Arial Narrow"/>
              <a:cs typeface="Arial Narrow"/>
            </a:rPr>
            <a:t>Lodging Tax</a:t>
          </a:r>
          <a:endParaRPr lang="en-US" sz="1800" b="0" dirty="0">
            <a:solidFill>
              <a:srgbClr val="000000"/>
            </a:solidFill>
            <a:latin typeface="Arial Narrow"/>
            <a:cs typeface="Arial Narrow"/>
          </a:endParaRPr>
        </a:p>
      </dgm:t>
    </dgm:pt>
    <dgm:pt modelId="{77786F31-5BA6-8F44-8584-CD5A3DF83566}" type="parTrans" cxnId="{C004CA0C-3E50-0F4E-86F4-F089E49E1E17}">
      <dgm:prSet/>
      <dgm:spPr/>
      <dgm:t>
        <a:bodyPr/>
        <a:lstStyle/>
        <a:p>
          <a:endParaRPr lang="en-US"/>
        </a:p>
      </dgm:t>
    </dgm:pt>
    <dgm:pt modelId="{D45AE2C2-C847-0549-A85B-2DBBF4E85225}" type="sibTrans" cxnId="{C004CA0C-3E50-0F4E-86F4-F089E49E1E17}">
      <dgm:prSet/>
      <dgm:spPr/>
      <dgm:t>
        <a:bodyPr/>
        <a:lstStyle/>
        <a:p>
          <a:endParaRPr lang="en-US"/>
        </a:p>
      </dgm:t>
    </dgm:pt>
    <dgm:pt modelId="{E0004016-3750-1B4B-AF1B-9642060F397B}">
      <dgm:prSet phldrT="[Text]" custT="1"/>
      <dgm:spPr>
        <a:solidFill>
          <a:schemeClr val="accent1">
            <a:lumMod val="20000"/>
            <a:lumOff val="80000"/>
          </a:schemeClr>
        </a:solidFill>
      </dgm:spPr>
      <dgm:t>
        <a:bodyPr/>
        <a:lstStyle/>
        <a:p>
          <a:pPr algn="l"/>
          <a:r>
            <a:rPr lang="en-US" sz="1800" b="0" dirty="0" smtClean="0">
              <a:solidFill>
                <a:srgbClr val="000000"/>
              </a:solidFill>
              <a:latin typeface="Arial Narrow"/>
              <a:cs typeface="Arial Narrow"/>
            </a:rPr>
            <a:t>Levy on Property Tax</a:t>
          </a:r>
          <a:endParaRPr lang="en-US" sz="1800" b="0" dirty="0">
            <a:solidFill>
              <a:srgbClr val="000000"/>
            </a:solidFill>
            <a:latin typeface="Arial Narrow"/>
            <a:cs typeface="Arial Narrow"/>
          </a:endParaRPr>
        </a:p>
      </dgm:t>
    </dgm:pt>
    <dgm:pt modelId="{1DBF98F3-5672-494C-B404-2EF2E31AB9B9}" type="parTrans" cxnId="{8445BC7D-8CC9-F24A-AE61-379B7587EA3C}">
      <dgm:prSet/>
      <dgm:spPr/>
      <dgm:t>
        <a:bodyPr/>
        <a:lstStyle/>
        <a:p>
          <a:endParaRPr lang="en-US"/>
        </a:p>
      </dgm:t>
    </dgm:pt>
    <dgm:pt modelId="{5798F961-C395-6747-8A0F-A5C04DEB1702}" type="sibTrans" cxnId="{8445BC7D-8CC9-F24A-AE61-379B7587EA3C}">
      <dgm:prSet/>
      <dgm:spPr/>
      <dgm:t>
        <a:bodyPr/>
        <a:lstStyle/>
        <a:p>
          <a:endParaRPr lang="en-US"/>
        </a:p>
      </dgm:t>
    </dgm:pt>
    <dgm:pt modelId="{5534B5C9-DE94-454D-B67E-8A416500E8BB}">
      <dgm:prSet phldrT="[Text]" custT="1"/>
      <dgm:spPr>
        <a:solidFill>
          <a:schemeClr val="accent1">
            <a:lumMod val="20000"/>
            <a:lumOff val="80000"/>
          </a:schemeClr>
        </a:solidFill>
      </dgm:spPr>
      <dgm:t>
        <a:bodyPr/>
        <a:lstStyle/>
        <a:p>
          <a:pPr algn="l">
            <a:lnSpc>
              <a:spcPct val="100000"/>
            </a:lnSpc>
            <a:spcAft>
              <a:spcPts val="1008"/>
            </a:spcAft>
          </a:pPr>
          <a:r>
            <a:rPr lang="en-US" sz="1800" dirty="0" smtClean="0">
              <a:solidFill>
                <a:schemeClr val="tx1"/>
              </a:solidFill>
              <a:latin typeface="Arial Narrow"/>
              <a:cs typeface="Arial Narrow"/>
            </a:rPr>
            <a:t>Federal (limited)</a:t>
          </a:r>
          <a:endParaRPr lang="en-US" sz="1800" dirty="0">
            <a:solidFill>
              <a:schemeClr val="tx1"/>
            </a:solidFill>
            <a:latin typeface="Arial Narrow"/>
            <a:cs typeface="Arial Narrow"/>
          </a:endParaRPr>
        </a:p>
      </dgm:t>
    </dgm:pt>
    <dgm:pt modelId="{129DF1CE-4585-CB49-9556-54059617E74D}" type="parTrans" cxnId="{2500CD15-D5EA-804E-9F07-F3C4E60DF0FD}">
      <dgm:prSet/>
      <dgm:spPr/>
      <dgm:t>
        <a:bodyPr/>
        <a:lstStyle/>
        <a:p>
          <a:endParaRPr lang="en-US"/>
        </a:p>
      </dgm:t>
    </dgm:pt>
    <dgm:pt modelId="{00E12EA6-AEEA-1443-A23F-DB4DD1289E97}" type="sibTrans" cxnId="{2500CD15-D5EA-804E-9F07-F3C4E60DF0FD}">
      <dgm:prSet/>
      <dgm:spPr/>
      <dgm:t>
        <a:bodyPr/>
        <a:lstStyle/>
        <a:p>
          <a:endParaRPr lang="en-US"/>
        </a:p>
      </dgm:t>
    </dgm:pt>
    <dgm:pt modelId="{529F9729-7337-A444-827B-91B7D035BE77}">
      <dgm:prSet phldrT="[Text]" custT="1"/>
      <dgm:spPr>
        <a:solidFill>
          <a:schemeClr val="accent1">
            <a:lumMod val="20000"/>
            <a:lumOff val="80000"/>
          </a:schemeClr>
        </a:solidFill>
      </dgm:spPr>
      <dgm:t>
        <a:bodyPr/>
        <a:lstStyle/>
        <a:p>
          <a:pPr algn="l">
            <a:lnSpc>
              <a:spcPct val="100000"/>
            </a:lnSpc>
            <a:spcAft>
              <a:spcPts val="1008"/>
            </a:spcAft>
          </a:pPr>
          <a:r>
            <a:rPr lang="en-US" sz="1800" dirty="0" smtClean="0">
              <a:solidFill>
                <a:schemeClr val="tx1"/>
              </a:solidFill>
              <a:latin typeface="Arial Narrow"/>
              <a:cs typeface="Arial Narrow"/>
            </a:rPr>
            <a:t>State</a:t>
          </a:r>
          <a:endParaRPr lang="en-US" sz="1800" dirty="0">
            <a:solidFill>
              <a:schemeClr val="tx1"/>
            </a:solidFill>
            <a:latin typeface="Arial Narrow"/>
            <a:cs typeface="Arial Narrow"/>
          </a:endParaRPr>
        </a:p>
      </dgm:t>
    </dgm:pt>
    <dgm:pt modelId="{1BB6719E-0AAB-2B40-8CDB-726E3AA3CE05}" type="parTrans" cxnId="{9B5BA353-188F-944F-8043-0E68D786DD46}">
      <dgm:prSet/>
      <dgm:spPr/>
      <dgm:t>
        <a:bodyPr/>
        <a:lstStyle/>
        <a:p>
          <a:endParaRPr lang="en-US"/>
        </a:p>
      </dgm:t>
    </dgm:pt>
    <dgm:pt modelId="{DDED6720-5E62-4247-B621-A73348BCCBE5}" type="sibTrans" cxnId="{9B5BA353-188F-944F-8043-0E68D786DD46}">
      <dgm:prSet/>
      <dgm:spPr/>
      <dgm:t>
        <a:bodyPr/>
        <a:lstStyle/>
        <a:p>
          <a:endParaRPr lang="en-US"/>
        </a:p>
      </dgm:t>
    </dgm:pt>
    <dgm:pt modelId="{842EE7E4-AAB7-4BAA-9B4A-BC7D043925E8}">
      <dgm:prSet phldrT="[Text]" custT="1"/>
      <dgm:spPr>
        <a:solidFill>
          <a:schemeClr val="accent1">
            <a:lumMod val="20000"/>
            <a:lumOff val="80000"/>
          </a:schemeClr>
        </a:solidFill>
      </dgm:spPr>
      <dgm:t>
        <a:bodyPr/>
        <a:lstStyle/>
        <a:p>
          <a:pPr algn="l">
            <a:lnSpc>
              <a:spcPct val="100000"/>
            </a:lnSpc>
            <a:spcAft>
              <a:spcPts val="1008"/>
            </a:spcAft>
          </a:pPr>
          <a:r>
            <a:rPr lang="en-US" sz="1800" dirty="0" smtClean="0">
              <a:solidFill>
                <a:schemeClr val="tx1"/>
              </a:solidFill>
              <a:latin typeface="Arial Narrow"/>
              <a:cs typeface="Arial Narrow"/>
            </a:rPr>
            <a:t>MTC</a:t>
          </a:r>
          <a:endParaRPr lang="en-US" sz="1800" dirty="0">
            <a:solidFill>
              <a:schemeClr val="tx1"/>
            </a:solidFill>
            <a:latin typeface="Arial Narrow"/>
            <a:cs typeface="Arial Narrow"/>
          </a:endParaRPr>
        </a:p>
      </dgm:t>
    </dgm:pt>
    <dgm:pt modelId="{37F5796A-CF7E-4D30-B356-B3CB46F33C5E}" type="parTrans" cxnId="{2D3A3B3A-BAB1-482E-A8FF-0C46D407AEC2}">
      <dgm:prSet/>
      <dgm:spPr/>
      <dgm:t>
        <a:bodyPr/>
        <a:lstStyle/>
        <a:p>
          <a:endParaRPr lang="en-US"/>
        </a:p>
      </dgm:t>
    </dgm:pt>
    <dgm:pt modelId="{239DD6D0-9268-4538-928E-FE136B98CA75}" type="sibTrans" cxnId="{2D3A3B3A-BAB1-482E-A8FF-0C46D407AEC2}">
      <dgm:prSet/>
      <dgm:spPr/>
      <dgm:t>
        <a:bodyPr/>
        <a:lstStyle/>
        <a:p>
          <a:endParaRPr lang="en-US"/>
        </a:p>
      </dgm:t>
    </dgm:pt>
    <dgm:pt modelId="{467DB140-779E-466E-A34D-C2919E64A2E5}">
      <dgm:prSet phldrT="[Text]" custT="1"/>
      <dgm:spPr>
        <a:solidFill>
          <a:schemeClr val="accent1">
            <a:lumMod val="20000"/>
            <a:lumOff val="80000"/>
          </a:schemeClr>
        </a:solidFill>
      </dgm:spPr>
      <dgm:t>
        <a:bodyPr/>
        <a:lstStyle/>
        <a:p>
          <a:pPr algn="l">
            <a:lnSpc>
              <a:spcPct val="100000"/>
            </a:lnSpc>
            <a:spcAft>
              <a:spcPts val="1008"/>
            </a:spcAft>
          </a:pPr>
          <a:r>
            <a:rPr lang="en-US" sz="1800" dirty="0" smtClean="0">
              <a:solidFill>
                <a:schemeClr val="tx1"/>
              </a:solidFill>
              <a:latin typeface="Arial Narrow"/>
              <a:cs typeface="Arial Narrow"/>
            </a:rPr>
            <a:t>SFCTA</a:t>
          </a:r>
        </a:p>
        <a:p>
          <a:pPr algn="ctr">
            <a:lnSpc>
              <a:spcPct val="100000"/>
            </a:lnSpc>
            <a:spcAft>
              <a:spcPts val="1608"/>
            </a:spcAft>
          </a:pPr>
          <a:endParaRPr lang="en-US" sz="1800" dirty="0">
            <a:solidFill>
              <a:schemeClr val="tx1"/>
            </a:solidFill>
            <a:latin typeface="Arial Narrow"/>
            <a:cs typeface="Arial Narrow"/>
          </a:endParaRPr>
        </a:p>
      </dgm:t>
    </dgm:pt>
    <dgm:pt modelId="{45AF9F1A-C697-46CC-9CC6-2ADF825BB3A7}" type="parTrans" cxnId="{B33EFE25-F123-4E5A-98E6-D1B91096A9B0}">
      <dgm:prSet/>
      <dgm:spPr/>
      <dgm:t>
        <a:bodyPr/>
        <a:lstStyle/>
        <a:p>
          <a:endParaRPr lang="en-US"/>
        </a:p>
      </dgm:t>
    </dgm:pt>
    <dgm:pt modelId="{3C3E5150-8EBA-4066-9D3C-A3A49B6FC450}" type="sibTrans" cxnId="{B33EFE25-F123-4E5A-98E6-D1B91096A9B0}">
      <dgm:prSet/>
      <dgm:spPr/>
      <dgm:t>
        <a:bodyPr/>
        <a:lstStyle/>
        <a:p>
          <a:endParaRPr lang="en-US"/>
        </a:p>
      </dgm:t>
    </dgm:pt>
    <dgm:pt modelId="{9B12A594-4DA0-0C4B-BA93-902CEC71E715}" type="pres">
      <dgm:prSet presAssocID="{99876DB8-BA6C-D34E-B1A8-2732450F3F95}" presName="cycle" presStyleCnt="0">
        <dgm:presLayoutVars>
          <dgm:chMax val="1"/>
          <dgm:dir/>
          <dgm:animLvl val="ctr"/>
          <dgm:resizeHandles val="exact"/>
        </dgm:presLayoutVars>
      </dgm:prSet>
      <dgm:spPr/>
      <dgm:t>
        <a:bodyPr/>
        <a:lstStyle/>
        <a:p>
          <a:endParaRPr lang="en-US"/>
        </a:p>
      </dgm:t>
    </dgm:pt>
    <dgm:pt modelId="{C14AF5B4-A1B9-784D-986C-ACC85470054C}" type="pres">
      <dgm:prSet presAssocID="{AB94087A-2321-4D48-8D2F-B41EC69309DE}" presName="centerShape" presStyleLbl="node0" presStyleIdx="0" presStyleCnt="1" custScaleX="128969" custScaleY="111847" custLinFactNeighborX="117" custLinFactNeighborY="1229"/>
      <dgm:spPr/>
      <dgm:t>
        <a:bodyPr/>
        <a:lstStyle/>
        <a:p>
          <a:endParaRPr lang="en-US"/>
        </a:p>
      </dgm:t>
    </dgm:pt>
    <dgm:pt modelId="{F7F7187F-8319-4B41-B3F3-D6BE8ACA4A31}" type="pres">
      <dgm:prSet presAssocID="{19EDE225-5A8E-5342-A349-C43060F48219}" presName="parTrans" presStyleLbl="bgSibTrans2D1" presStyleIdx="0" presStyleCnt="3" custLinFactNeighborX="10538" custLinFactNeighborY="17521"/>
      <dgm:spPr/>
      <dgm:t>
        <a:bodyPr/>
        <a:lstStyle/>
        <a:p>
          <a:endParaRPr lang="en-US"/>
        </a:p>
      </dgm:t>
    </dgm:pt>
    <dgm:pt modelId="{D36FB9CC-45D1-804B-BA3B-A68D51B24B03}" type="pres">
      <dgm:prSet presAssocID="{B240B89C-EBDF-344E-AD84-4282B93B7460}" presName="node" presStyleLbl="node1" presStyleIdx="0" presStyleCnt="3" custScaleX="104887" custScaleY="236703" custRadScaleRad="112253" custRadScaleInc="-7325">
        <dgm:presLayoutVars>
          <dgm:bulletEnabled val="1"/>
        </dgm:presLayoutVars>
      </dgm:prSet>
      <dgm:spPr/>
      <dgm:t>
        <a:bodyPr/>
        <a:lstStyle/>
        <a:p>
          <a:endParaRPr lang="en-US"/>
        </a:p>
      </dgm:t>
    </dgm:pt>
    <dgm:pt modelId="{52FAB9DD-069F-AD44-A0FB-533605CA90D8}" type="pres">
      <dgm:prSet presAssocID="{F5B99592-2C8F-EF44-9379-261536380CA2}" presName="parTrans" presStyleLbl="bgSibTrans2D1" presStyleIdx="1" presStyleCnt="3" custLinFactNeighborY="45971" custRadScaleRad="211669" custRadScaleInc="-2147483648"/>
      <dgm:spPr/>
      <dgm:t>
        <a:bodyPr/>
        <a:lstStyle/>
        <a:p>
          <a:endParaRPr lang="en-US"/>
        </a:p>
      </dgm:t>
    </dgm:pt>
    <dgm:pt modelId="{B2129AB0-53E4-5F4B-847E-2C3C3DAEB2CC}" type="pres">
      <dgm:prSet presAssocID="{11EBF419-FE5E-D545-A972-CED2CE50229B}" presName="node" presStyleLbl="node1" presStyleIdx="1" presStyleCnt="3" custScaleX="136404" custScaleY="160647" custRadScaleRad="104789">
        <dgm:presLayoutVars>
          <dgm:bulletEnabled val="1"/>
        </dgm:presLayoutVars>
      </dgm:prSet>
      <dgm:spPr/>
      <dgm:t>
        <a:bodyPr/>
        <a:lstStyle/>
        <a:p>
          <a:endParaRPr lang="en-US"/>
        </a:p>
      </dgm:t>
    </dgm:pt>
    <dgm:pt modelId="{8B575E6E-3805-9D4F-9D62-348C4AF455FD}" type="pres">
      <dgm:prSet presAssocID="{B3E9EB27-F17C-1A41-8F48-AC46105E86F6}" presName="parTrans" presStyleLbl="bgSibTrans2D1" presStyleIdx="2" presStyleCnt="3" custLinFactNeighborX="-8700"/>
      <dgm:spPr/>
      <dgm:t>
        <a:bodyPr/>
        <a:lstStyle/>
        <a:p>
          <a:endParaRPr lang="en-US"/>
        </a:p>
      </dgm:t>
    </dgm:pt>
    <dgm:pt modelId="{B567D54D-A65A-0040-9850-7D137E265F3B}" type="pres">
      <dgm:prSet presAssocID="{E273CDCF-8CC4-B34C-938D-B08FC4DD3981}" presName="node" presStyleLbl="node1" presStyleIdx="2" presStyleCnt="3" custScaleX="129667" custScaleY="171660" custRadScaleRad="131493" custRadScaleInc="16940">
        <dgm:presLayoutVars>
          <dgm:bulletEnabled val="1"/>
        </dgm:presLayoutVars>
      </dgm:prSet>
      <dgm:spPr/>
      <dgm:t>
        <a:bodyPr/>
        <a:lstStyle/>
        <a:p>
          <a:endParaRPr lang="en-US"/>
        </a:p>
      </dgm:t>
    </dgm:pt>
  </dgm:ptLst>
  <dgm:cxnLst>
    <dgm:cxn modelId="{3ADF0C71-35B3-4D7E-95F1-C1271BE361AD}" type="presOf" srcId="{F5B99592-2C8F-EF44-9379-261536380CA2}" destId="{52FAB9DD-069F-AD44-A0FB-533605CA90D8}" srcOrd="0" destOrd="0" presId="urn:microsoft.com/office/officeart/2005/8/layout/radial4"/>
    <dgm:cxn modelId="{D634733A-8ACF-4A20-8852-3F67DD9A1BC0}" type="presOf" srcId="{1E427167-89D6-BB44-B7CC-C4BC6E0DF9A1}" destId="{B2129AB0-53E4-5F4B-847E-2C3C3DAEB2CC}" srcOrd="0" destOrd="1" presId="urn:microsoft.com/office/officeart/2005/8/layout/radial4"/>
    <dgm:cxn modelId="{8445BC7D-8CC9-F24A-AE61-379B7587EA3C}" srcId="{11EBF419-FE5E-D545-A972-CED2CE50229B}" destId="{E0004016-3750-1B4B-AF1B-9642060F397B}" srcOrd="1" destOrd="0" parTransId="{1DBF98F3-5672-494C-B404-2EF2E31AB9B9}" sibTransId="{5798F961-C395-6747-8A0F-A5C04DEB1702}"/>
    <dgm:cxn modelId="{4A27224B-5C50-4EAD-B26A-97461FA86B18}" type="presOf" srcId="{E0004016-3750-1B4B-AF1B-9642060F397B}" destId="{B2129AB0-53E4-5F4B-847E-2C3C3DAEB2CC}" srcOrd="0" destOrd="2" presId="urn:microsoft.com/office/officeart/2005/8/layout/radial4"/>
    <dgm:cxn modelId="{E6E4E6E5-445E-415E-9439-CBBF46391109}" type="presOf" srcId="{11EBF419-FE5E-D545-A972-CED2CE50229B}" destId="{B2129AB0-53E4-5F4B-847E-2C3C3DAEB2CC}" srcOrd="0" destOrd="0" presId="urn:microsoft.com/office/officeart/2005/8/layout/radial4"/>
    <dgm:cxn modelId="{2500CD15-D5EA-804E-9F07-F3C4E60DF0FD}" srcId="{B240B89C-EBDF-344E-AD84-4282B93B7460}" destId="{5534B5C9-DE94-454D-B67E-8A416500E8BB}" srcOrd="0" destOrd="0" parTransId="{129DF1CE-4585-CB49-9556-54059617E74D}" sibTransId="{00E12EA6-AEEA-1443-A23F-DB4DD1289E97}"/>
    <dgm:cxn modelId="{338F5387-40B4-47BB-9C7A-6D4DB9316BF8}" type="presOf" srcId="{99876DB8-BA6C-D34E-B1A8-2732450F3F95}" destId="{9B12A594-4DA0-0C4B-BA93-902CEC71E715}" srcOrd="0" destOrd="0" presId="urn:microsoft.com/office/officeart/2005/8/layout/radial4"/>
    <dgm:cxn modelId="{5D04F311-1185-4652-A528-E0CA634FE696}" type="presOf" srcId="{B240B89C-EBDF-344E-AD84-4282B93B7460}" destId="{D36FB9CC-45D1-804B-BA3B-A68D51B24B03}" srcOrd="0" destOrd="0" presId="urn:microsoft.com/office/officeart/2005/8/layout/radial4"/>
    <dgm:cxn modelId="{85E1ABD4-CA3D-4269-9C67-C0CD5EC25955}" type="presOf" srcId="{842EE7E4-AAB7-4BAA-9B4A-BC7D043925E8}" destId="{D36FB9CC-45D1-804B-BA3B-A68D51B24B03}" srcOrd="0" destOrd="3" presId="urn:microsoft.com/office/officeart/2005/8/layout/radial4"/>
    <dgm:cxn modelId="{9C9F80E7-00A4-D649-B26A-8B1DFC4AEF13}" srcId="{11EBF419-FE5E-D545-A972-CED2CE50229B}" destId="{1E427167-89D6-BB44-B7CC-C4BC6E0DF9A1}" srcOrd="0" destOrd="0" parTransId="{E17AC826-8F3D-2A48-99A1-BD98F1A9A624}" sibTransId="{CE80AD65-B546-3846-B478-6440546DE794}"/>
    <dgm:cxn modelId="{B7A5BC72-7CCB-4B69-9AAB-B3A603DECF10}" type="presOf" srcId="{5534B5C9-DE94-454D-B67E-8A416500E8BB}" destId="{D36FB9CC-45D1-804B-BA3B-A68D51B24B03}" srcOrd="0" destOrd="1" presId="urn:microsoft.com/office/officeart/2005/8/layout/radial4"/>
    <dgm:cxn modelId="{60E66B9F-C432-4C30-9EBA-D167167921D8}" type="presOf" srcId="{19EDE225-5A8E-5342-A349-C43060F48219}" destId="{F7F7187F-8319-4B41-B3F3-D6BE8ACA4A31}" srcOrd="0" destOrd="0" presId="urn:microsoft.com/office/officeart/2005/8/layout/radial4"/>
    <dgm:cxn modelId="{BB18939F-0EC6-F94A-9FA0-5FB5CD8963B9}" srcId="{E273CDCF-8CC4-B34C-938D-B08FC4DD3981}" destId="{52192EE7-CB00-CD4C-AD2E-E221C2C97451}" srcOrd="0" destOrd="0" parTransId="{A03B3073-7313-A846-8790-6B82FDBEACA0}" sibTransId="{0E6AAC28-BFAC-A649-AAA0-314EAA54EF66}"/>
    <dgm:cxn modelId="{0A1AA9A0-02B3-7D42-BA65-F2249C6C915E}" srcId="{AB94087A-2321-4D48-8D2F-B41EC69309DE}" destId="{E273CDCF-8CC4-B34C-938D-B08FC4DD3981}" srcOrd="2" destOrd="0" parTransId="{B3E9EB27-F17C-1A41-8F48-AC46105E86F6}" sibTransId="{46B30896-9220-2E4A-B733-9D602C2366A4}"/>
    <dgm:cxn modelId="{AB7E7C8E-B30D-4B7B-AE4E-8E3A59BA91B2}" type="presOf" srcId="{B3E9EB27-F17C-1A41-8F48-AC46105E86F6}" destId="{8B575E6E-3805-9D4F-9D62-348C4AF455FD}" srcOrd="0" destOrd="0" presId="urn:microsoft.com/office/officeart/2005/8/layout/radial4"/>
    <dgm:cxn modelId="{5CE13863-37B7-4E0D-8805-10C4C26490E9}" type="presOf" srcId="{E273CDCF-8CC4-B34C-938D-B08FC4DD3981}" destId="{B567D54D-A65A-0040-9850-7D137E265F3B}" srcOrd="0" destOrd="0" presId="urn:microsoft.com/office/officeart/2005/8/layout/radial4"/>
    <dgm:cxn modelId="{B33EFE25-F123-4E5A-98E6-D1B91096A9B0}" srcId="{B240B89C-EBDF-344E-AD84-4282B93B7460}" destId="{467DB140-779E-466E-A34D-C2919E64A2E5}" srcOrd="3" destOrd="0" parTransId="{45AF9F1A-C697-46CC-9CC6-2ADF825BB3A7}" sibTransId="{3C3E5150-8EBA-4066-9D3C-A3A49B6FC450}"/>
    <dgm:cxn modelId="{C004CA0C-3E50-0F4E-86F4-F089E49E1E17}" srcId="{11EBF419-FE5E-D545-A972-CED2CE50229B}" destId="{69C9A3C0-0867-574C-89DD-ADB17DEDD082}" srcOrd="2" destOrd="0" parTransId="{77786F31-5BA6-8F44-8584-CD5A3DF83566}" sibTransId="{D45AE2C2-C847-0549-A85B-2DBBF4E85225}"/>
    <dgm:cxn modelId="{B020F575-93E8-0440-8318-FC95467A664D}" srcId="{99876DB8-BA6C-D34E-B1A8-2732450F3F95}" destId="{AB94087A-2321-4D48-8D2F-B41EC69309DE}" srcOrd="0" destOrd="0" parTransId="{54C68C3C-9263-E446-AB3E-9591ED3080C1}" sibTransId="{39F57E1C-89D8-CC41-A51B-8C80CF0462EC}"/>
    <dgm:cxn modelId="{EAC575E1-144B-EA44-833E-1EA7400715EF}" srcId="{AB94087A-2321-4D48-8D2F-B41EC69309DE}" destId="{11EBF419-FE5E-D545-A972-CED2CE50229B}" srcOrd="1" destOrd="0" parTransId="{F5B99592-2C8F-EF44-9379-261536380CA2}" sibTransId="{CCA424E9-490E-B24F-9AD8-981C2B384E09}"/>
    <dgm:cxn modelId="{FBFD1A00-8BD0-489E-9F91-11B192EFEAB3}" type="presOf" srcId="{69C9A3C0-0867-574C-89DD-ADB17DEDD082}" destId="{B2129AB0-53E4-5F4B-847E-2C3C3DAEB2CC}" srcOrd="0" destOrd="3" presId="urn:microsoft.com/office/officeart/2005/8/layout/radial4"/>
    <dgm:cxn modelId="{2D3A3B3A-BAB1-482E-A8FF-0C46D407AEC2}" srcId="{B240B89C-EBDF-344E-AD84-4282B93B7460}" destId="{842EE7E4-AAB7-4BAA-9B4A-BC7D043925E8}" srcOrd="2" destOrd="0" parTransId="{37F5796A-CF7E-4D30-B356-B3CB46F33C5E}" sibTransId="{239DD6D0-9268-4538-928E-FE136B98CA75}"/>
    <dgm:cxn modelId="{2041C4A3-40B3-41EA-9D9A-9D9F54F9CA30}" type="presOf" srcId="{AB94087A-2321-4D48-8D2F-B41EC69309DE}" destId="{C14AF5B4-A1B9-784D-986C-ACC85470054C}" srcOrd="0" destOrd="0" presId="urn:microsoft.com/office/officeart/2005/8/layout/radial4"/>
    <dgm:cxn modelId="{7A813324-0897-419D-9CA9-402393E1E58F}" type="presOf" srcId="{529F9729-7337-A444-827B-91B7D035BE77}" destId="{D36FB9CC-45D1-804B-BA3B-A68D51B24B03}" srcOrd="0" destOrd="2" presId="urn:microsoft.com/office/officeart/2005/8/layout/radial4"/>
    <dgm:cxn modelId="{CF036B81-914E-4B25-8D73-854E0056F095}" type="presOf" srcId="{B2701A49-83D0-694E-9864-C013883EC859}" destId="{B567D54D-A65A-0040-9850-7D137E265F3B}" srcOrd="0" destOrd="2" presId="urn:microsoft.com/office/officeart/2005/8/layout/radial4"/>
    <dgm:cxn modelId="{A0F611C4-9097-E248-AC94-E201E1D0F901}" srcId="{E273CDCF-8CC4-B34C-938D-B08FC4DD3981}" destId="{B2701A49-83D0-694E-9864-C013883EC859}" srcOrd="1" destOrd="0" parTransId="{A2AEF576-5B8C-D247-BD2E-2700DA09B4F7}" sibTransId="{0376F0ED-D4C7-3845-92B1-3898640E5386}"/>
    <dgm:cxn modelId="{9DF54974-C670-44A0-852D-F44C0D6E1F2D}" type="presOf" srcId="{467DB140-779E-466E-A34D-C2919E64A2E5}" destId="{D36FB9CC-45D1-804B-BA3B-A68D51B24B03}" srcOrd="0" destOrd="4" presId="urn:microsoft.com/office/officeart/2005/8/layout/radial4"/>
    <dgm:cxn modelId="{5F1A0742-8ABF-054E-BA06-8CBB8A480873}" srcId="{AB94087A-2321-4D48-8D2F-B41EC69309DE}" destId="{B240B89C-EBDF-344E-AD84-4282B93B7460}" srcOrd="0" destOrd="0" parTransId="{19EDE225-5A8E-5342-A349-C43060F48219}" sibTransId="{9455EE9E-FD1B-B448-9D55-B90314F0F4F1}"/>
    <dgm:cxn modelId="{20E36ED3-2C21-4766-9B24-8E00E07B0D8A}" type="presOf" srcId="{52192EE7-CB00-CD4C-AD2E-E221C2C97451}" destId="{B567D54D-A65A-0040-9850-7D137E265F3B}" srcOrd="0" destOrd="1" presId="urn:microsoft.com/office/officeart/2005/8/layout/radial4"/>
    <dgm:cxn modelId="{9B5BA353-188F-944F-8043-0E68D786DD46}" srcId="{B240B89C-EBDF-344E-AD84-4282B93B7460}" destId="{529F9729-7337-A444-827B-91B7D035BE77}" srcOrd="1" destOrd="0" parTransId="{1BB6719E-0AAB-2B40-8CDB-726E3AA3CE05}" sibTransId="{DDED6720-5E62-4247-B621-A73348BCCBE5}"/>
    <dgm:cxn modelId="{F0C5FA61-C3B6-46CC-B7F8-31F6832A2FB5}" type="presParOf" srcId="{9B12A594-4DA0-0C4B-BA93-902CEC71E715}" destId="{C14AF5B4-A1B9-784D-986C-ACC85470054C}" srcOrd="0" destOrd="0" presId="urn:microsoft.com/office/officeart/2005/8/layout/radial4"/>
    <dgm:cxn modelId="{A700D3D0-435F-4480-9A0C-272C17D5D4C8}" type="presParOf" srcId="{9B12A594-4DA0-0C4B-BA93-902CEC71E715}" destId="{F7F7187F-8319-4B41-B3F3-D6BE8ACA4A31}" srcOrd="1" destOrd="0" presId="urn:microsoft.com/office/officeart/2005/8/layout/radial4"/>
    <dgm:cxn modelId="{69FA0EE1-A2D0-4E5A-A807-A3C4C96060C9}" type="presParOf" srcId="{9B12A594-4DA0-0C4B-BA93-902CEC71E715}" destId="{D36FB9CC-45D1-804B-BA3B-A68D51B24B03}" srcOrd="2" destOrd="0" presId="urn:microsoft.com/office/officeart/2005/8/layout/radial4"/>
    <dgm:cxn modelId="{2F6D1D73-D151-4E4B-ADE9-895CCFACD1DE}" type="presParOf" srcId="{9B12A594-4DA0-0C4B-BA93-902CEC71E715}" destId="{52FAB9DD-069F-AD44-A0FB-533605CA90D8}" srcOrd="3" destOrd="0" presId="urn:microsoft.com/office/officeart/2005/8/layout/radial4"/>
    <dgm:cxn modelId="{A0F45BF7-C676-43AA-8B41-CB6D7500028F}" type="presParOf" srcId="{9B12A594-4DA0-0C4B-BA93-902CEC71E715}" destId="{B2129AB0-53E4-5F4B-847E-2C3C3DAEB2CC}" srcOrd="4" destOrd="0" presId="urn:microsoft.com/office/officeart/2005/8/layout/radial4"/>
    <dgm:cxn modelId="{D523E7A0-8C2D-4D39-8F5B-9236749C7EF8}" type="presParOf" srcId="{9B12A594-4DA0-0C4B-BA93-902CEC71E715}" destId="{8B575E6E-3805-9D4F-9D62-348C4AF455FD}" srcOrd="5" destOrd="0" presId="urn:microsoft.com/office/officeart/2005/8/layout/radial4"/>
    <dgm:cxn modelId="{DC7615C4-C909-4AE6-9E1F-10576470439C}" type="presParOf" srcId="{9B12A594-4DA0-0C4B-BA93-902CEC71E715}" destId="{B567D54D-A65A-0040-9850-7D137E265F3B}"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B2DE8-A905-461C-B81F-D9EB17B75E77}" type="datetimeFigureOut">
              <a:rPr lang="en-US" smtClean="0"/>
              <a:t>4/29/2015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28DC5-2CED-400C-AFDB-C05181F22B4C}" type="slidenum">
              <a:rPr lang="en-US" smtClean="0"/>
              <a:t>‹#›</a:t>
            </a:fld>
            <a:endParaRPr lang="en-US"/>
          </a:p>
        </p:txBody>
      </p:sp>
    </p:spTree>
    <p:extLst>
      <p:ext uri="{BB962C8B-B14F-4D97-AF65-F5344CB8AC3E}">
        <p14:creationId xmlns:p14="http://schemas.microsoft.com/office/powerpoint/2010/main" val="228750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96FEE5A-3667-41B3-B23F-22D0AD29970D}" type="slidenum">
              <a:rPr lang="en-US" smtClean="0"/>
              <a:pPr>
                <a:defRPr/>
              </a:pPr>
              <a:t>9</a:t>
            </a:fld>
            <a:endParaRPr lang="en-US"/>
          </a:p>
        </p:txBody>
      </p:sp>
    </p:spTree>
    <p:extLst>
      <p:ext uri="{BB962C8B-B14F-4D97-AF65-F5344CB8AC3E}">
        <p14:creationId xmlns:p14="http://schemas.microsoft.com/office/powerpoint/2010/main" val="1167691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19</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20</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capital funding were to</a:t>
            </a:r>
            <a:r>
              <a:rPr lang="en-US" baseline="0" dirty="0" smtClean="0"/>
              <a:t> be provided from the local jurisdictions, there are two potential approaches to dividing the costs: </a:t>
            </a:r>
          </a:p>
          <a:p>
            <a:endParaRPr lang="en-US" baseline="0" dirty="0" smtClean="0"/>
          </a:p>
          <a:p>
            <a:pPr marL="216214" indent="-216214">
              <a:buAutoNum type="arabicParenR"/>
            </a:pPr>
            <a:r>
              <a:rPr lang="en-US" baseline="0" dirty="0" smtClean="0"/>
              <a:t>Split all capital costs equally among the jurisdictions being served</a:t>
            </a:r>
          </a:p>
          <a:p>
            <a:pPr marL="216214" indent="-216214">
              <a:buAutoNum type="arabicParenR"/>
            </a:pPr>
            <a:r>
              <a:rPr lang="en-US" baseline="0" dirty="0" smtClean="0"/>
              <a:t>Develop a cost allocation methodology that allocated costs based on specified variables</a:t>
            </a:r>
          </a:p>
          <a:p>
            <a:pPr marL="216214" indent="-216214">
              <a:buFont typeface="Arial" pitchFamily="34" charset="0"/>
              <a:buChar char="•"/>
            </a:pPr>
            <a:r>
              <a:rPr lang="en-US" baseline="0" dirty="0" smtClean="0"/>
              <a:t>Systemwide costs (vehicles, maintenance facility, signals and systems) could be split equally among all jurisdictions</a:t>
            </a:r>
          </a:p>
          <a:p>
            <a:pPr marL="216214" indent="-216214">
              <a:buFont typeface="Arial" pitchFamily="34" charset="0"/>
              <a:buChar char="•"/>
            </a:pPr>
            <a:r>
              <a:rPr lang="en-US" baseline="0" dirty="0" smtClean="0"/>
              <a:t>Jurisdiction specific costs (track, stations, other localized improvements) would be based on the number of route miles of track and number of station within each jurisdiction. </a:t>
            </a:r>
          </a:p>
          <a:p>
            <a:pPr marL="216214" indent="-216214">
              <a:buFont typeface="Arial" pitchFamily="34" charset="0"/>
              <a:buChar char="•"/>
            </a:pPr>
            <a:endParaRPr lang="en-US" baseline="0" dirty="0" smtClean="0"/>
          </a:p>
          <a:p>
            <a:r>
              <a:rPr lang="en-US" baseline="0" dirty="0" smtClean="0"/>
              <a:t>This approach would require negations and policy decisions among the jurisdictions being served by the line. </a:t>
            </a:r>
          </a:p>
        </p:txBody>
      </p:sp>
      <p:sp>
        <p:nvSpPr>
          <p:cNvPr id="4" name="Slide Number Placeholder 3"/>
          <p:cNvSpPr>
            <a:spLocks noGrp="1"/>
          </p:cNvSpPr>
          <p:nvPr>
            <p:ph type="sldNum" sz="quarter" idx="10"/>
          </p:nvPr>
        </p:nvSpPr>
        <p:spPr/>
        <p:txBody>
          <a:bodyPr/>
          <a:lstStyle/>
          <a:p>
            <a:fld id="{4266E925-C8A3-432F-A99E-99FD63A154A1}" type="slidenum">
              <a:rPr lang="en-US" smtClean="0"/>
              <a:pPr/>
              <a:t>21</a:t>
            </a:fld>
            <a:endParaRPr lang="en-US" dirty="0"/>
          </a:p>
        </p:txBody>
      </p:sp>
    </p:spTree>
    <p:extLst>
      <p:ext uri="{BB962C8B-B14F-4D97-AF65-F5344CB8AC3E}">
        <p14:creationId xmlns:p14="http://schemas.microsoft.com/office/powerpoint/2010/main" val="3209842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AEE98F2-4201-4BCE-86E5-10A20C1F9AC3}" type="slidenum">
              <a:rPr lang="fr-FR" sz="1200" smtClean="0"/>
              <a:pPr eaLnBrk="1" hangingPunct="1"/>
              <a:t>25</a:t>
            </a:fld>
            <a:endParaRPr lang="fr-FR"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10</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11</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12</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13</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r>
              <a:rPr lang="en-US" sz="1100" dirty="0">
                <a:latin typeface="Arial" charset="0"/>
              </a:rPr>
              <a:t>I thought you would find the attached article from the Legislative Analyst’s Office of interest with regard to our discussion of the 2010 / 2011 Gas Tax Swap.  As you thought, there were 2 propositions passed by the voters (Prop 22 and Prop 26).  However, these propositions were passed to a) restrict the State’s ability to make the swap unless approved by a 2/3rds vote of the Legislature and 2) restrict the State’s ability to use gas tax revenues for repayment of highway debt service.</a:t>
            </a:r>
          </a:p>
          <a:p>
            <a:r>
              <a:rPr lang="en-US" sz="1100" dirty="0">
                <a:latin typeface="Arial" charset="0"/>
              </a:rPr>
              <a:t> </a:t>
            </a:r>
          </a:p>
          <a:p>
            <a:r>
              <a:rPr lang="en-US" sz="1100" dirty="0">
                <a:latin typeface="Arial" charset="0"/>
              </a:rPr>
              <a:t>To get around these propositions, in 2011 the Legislature approved the Governor’s budget provision by a 2/3</a:t>
            </a:r>
            <a:r>
              <a:rPr lang="en-US" sz="1100" baseline="30000" dirty="0">
                <a:latin typeface="Arial" charset="0"/>
              </a:rPr>
              <a:t>rd</a:t>
            </a:r>
            <a:r>
              <a:rPr lang="en-US" sz="1100" dirty="0">
                <a:latin typeface="Arial" charset="0"/>
              </a:rPr>
              <a:t> vote, thereby allowing the swap.  To get around the restriction on use of gas tax revenues for repayment of debt service, Caltrans did another “swap” by depositing the gas tax revenues into the State Highway Account and using truck weight fees already in the SHA for repayment of the debt service.</a:t>
            </a:r>
          </a:p>
          <a:p>
            <a:r>
              <a:rPr lang="en-US" sz="1100" dirty="0">
                <a:latin typeface="Arial" charset="0"/>
              </a:rPr>
              <a:t> </a:t>
            </a:r>
          </a:p>
          <a:p>
            <a:r>
              <a:rPr lang="en-US" sz="1100" dirty="0">
                <a:latin typeface="Arial" charset="0"/>
              </a:rPr>
              <a:t>There was also a provision to reduce the gas tax on diesel and increase the sales tax on diesel to provide some funds for transit.  In terms of who was made whole by all of this, the greater benefit was to relieve the General Fund to provide funding for the highway program.</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summarizes the</a:t>
            </a:r>
            <a:r>
              <a:rPr lang="en-US" baseline="0" dirty="0" smtClean="0"/>
              <a:t> capital funding strategies used to implement 9 of the most recent commuter rail lines.  As shown in the table , 5 of these projects were successful in obtaining FTA New Stars funds.  The share of New Starts funding ranged from 25% to 80%, however it should be noted in today’s current federal funding climate, a project the size of the </a:t>
            </a:r>
            <a:r>
              <a:rPr lang="en-US" baseline="0" dirty="0" err="1" smtClean="0"/>
              <a:t>FrontRunner</a:t>
            </a:r>
            <a:r>
              <a:rPr lang="en-US" baseline="0" dirty="0" smtClean="0"/>
              <a:t> North would no longer receive 80% funding from New Starts. FTA is encouraging project sponsors to limit requests to 50%. </a:t>
            </a:r>
          </a:p>
          <a:p>
            <a:endParaRPr lang="en-US" baseline="0" dirty="0" smtClean="0"/>
          </a:p>
          <a:p>
            <a:r>
              <a:rPr lang="en-US" baseline="0" dirty="0" smtClean="0"/>
              <a:t>Two projects did use Federal Highway Administration funds (congestion mitigation and air quality improvement (CMAQ) and/or Surface Transportation Program (STP) funds. </a:t>
            </a:r>
          </a:p>
          <a:p>
            <a:endParaRPr lang="en-US" baseline="0" dirty="0" smtClean="0"/>
          </a:p>
          <a:p>
            <a:r>
              <a:rPr lang="en-US" baseline="0" dirty="0" smtClean="0"/>
              <a:t>State funding was key for three projects include the Sun Rail Project in Orlando where FDOT is providing funding for 25% of the total project costs. </a:t>
            </a:r>
          </a:p>
          <a:p>
            <a:endParaRPr lang="en-US" baseline="0" dirty="0" smtClean="0"/>
          </a:p>
          <a:p>
            <a:r>
              <a:rPr lang="en-US" baseline="0" dirty="0" smtClean="0"/>
              <a:t>The largest local funding sources were dedicated sales taxes and direct contributions from the local jurisdictions (counties and cities served by the line).  </a:t>
            </a:r>
          </a:p>
          <a:p>
            <a:endParaRPr lang="en-US" baseline="0" dirty="0" smtClean="0"/>
          </a:p>
          <a:p>
            <a:r>
              <a:rPr lang="en-US" baseline="0" dirty="0" smtClean="0"/>
              <a:t>In Denton County (TX), the A-Train, funding for this project included local dedicated sales tax revenue and an allocation of $190 m to the transit agency from the payment received from a concessionaire’s agreement to enter into a long term  lease for a regional toll road.</a:t>
            </a:r>
            <a:endParaRPr lang="en-US" dirty="0"/>
          </a:p>
        </p:txBody>
      </p:sp>
      <p:sp>
        <p:nvSpPr>
          <p:cNvPr id="4" name="Slide Number Placeholder 3"/>
          <p:cNvSpPr>
            <a:spLocks noGrp="1"/>
          </p:cNvSpPr>
          <p:nvPr>
            <p:ph type="sldNum" sz="quarter" idx="10"/>
          </p:nvPr>
        </p:nvSpPr>
        <p:spPr/>
        <p:txBody>
          <a:bodyPr/>
          <a:lstStyle/>
          <a:p>
            <a:fld id="{4266E925-C8A3-432F-A99E-99FD63A154A1}" type="slidenum">
              <a:rPr lang="en-US" smtClean="0"/>
              <a:pPr/>
              <a:t>15</a:t>
            </a:fld>
            <a:endParaRPr lang="en-US" dirty="0"/>
          </a:p>
        </p:txBody>
      </p:sp>
    </p:spTree>
    <p:extLst>
      <p:ext uri="{BB962C8B-B14F-4D97-AF65-F5344CB8AC3E}">
        <p14:creationId xmlns:p14="http://schemas.microsoft.com/office/powerpoint/2010/main" val="326917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16</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17</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pPr defTabSz="905590"/>
            <a:fld id="{8585EF65-B3C8-4799-BD70-20C56DBC48E7}" type="slidenum">
              <a:rPr lang="en-US" smtClean="0"/>
              <a:pPr defTabSz="905590"/>
              <a:t>18</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eginning Logo Slide">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5" name="Rectangle 4"/>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8" name="Rectangle 7"/>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39001" y="4951108"/>
            <a:ext cx="1905000" cy="184666"/>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Architecture, Inc., all rights reserved.</a:t>
            </a:r>
          </a:p>
        </p:txBody>
      </p:sp>
      <p:sp>
        <p:nvSpPr>
          <p:cNvPr id="11" name="Rectangle 10"/>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6"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5"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239001"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9" name="Freeform 6"/>
          <p:cNvSpPr>
            <a:spLocks noEditPoints="1"/>
          </p:cNvSpPr>
          <p:nvPr/>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p:nvPr userDrawn="1"/>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6"/>
          <p:cNvSpPr>
            <a:spLocks noEditPoints="1"/>
          </p:cNvSpPr>
          <p:nvPr userDrawn="1"/>
        </p:nvSpPr>
        <p:spPr bwMode="auto">
          <a:xfrm>
            <a:off x="4032676" y="2274094"/>
            <a:ext cx="1078649" cy="595313"/>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1319370453"/>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Sub Tex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8604249" cy="51435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8" name="Title 1"/>
          <p:cNvSpPr>
            <a:spLocks noGrp="1"/>
          </p:cNvSpPr>
          <p:nvPr>
            <p:ph type="title" hasCustomPrompt="1"/>
          </p:nvPr>
        </p:nvSpPr>
        <p:spPr>
          <a:xfrm>
            <a:off x="0" y="2379663"/>
            <a:ext cx="8604250" cy="1794907"/>
          </a:xfrm>
        </p:spPr>
        <p:txBody>
          <a:bodyPr lIns="457200" tIns="457200" rIns="457200" bIns="45720"/>
          <a:lstStyle>
            <a:lvl1pPr>
              <a:lnSpc>
                <a:spcPts val="3400"/>
              </a:lnSpc>
              <a:defRPr sz="3600">
                <a:solidFill>
                  <a:srgbClr val="FFFFFF"/>
                </a:solidFill>
              </a:defRPr>
            </a:lvl1pPr>
          </a:lstStyle>
          <a:p>
            <a:r>
              <a:rPr lang="en-US" dirty="0" smtClean="0"/>
              <a:t>Section title</a:t>
            </a:r>
            <a:endParaRPr lang="en-US" dirty="0"/>
          </a:p>
        </p:txBody>
      </p:sp>
      <p:sp>
        <p:nvSpPr>
          <p:cNvPr id="9" name="Text Placeholder 2"/>
          <p:cNvSpPr>
            <a:spLocks noGrp="1"/>
          </p:cNvSpPr>
          <p:nvPr>
            <p:ph type="body" sz="quarter" idx="17" hasCustomPrompt="1"/>
          </p:nvPr>
        </p:nvSpPr>
        <p:spPr>
          <a:xfrm>
            <a:off x="-1" y="4168164"/>
            <a:ext cx="8604251" cy="707886"/>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331669731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Sub Text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8604251" cy="237966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7"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3" name="Title 1"/>
          <p:cNvSpPr>
            <a:spLocks noGrp="1"/>
          </p:cNvSpPr>
          <p:nvPr>
            <p:ph type="title" hasCustomPrompt="1"/>
          </p:nvPr>
        </p:nvSpPr>
        <p:spPr>
          <a:xfrm>
            <a:off x="0" y="2379663"/>
            <a:ext cx="8604250" cy="1794907"/>
          </a:xfrm>
        </p:spPr>
        <p:txBody>
          <a:bodyPr lIns="457200" tIns="457200" rIns="457200" bIns="45720"/>
          <a:lstStyle>
            <a:lvl1pPr>
              <a:lnSpc>
                <a:spcPts val="3400"/>
              </a:lnSpc>
              <a:defRPr sz="3600">
                <a:solidFill>
                  <a:schemeClr val="tx1"/>
                </a:solidFill>
              </a:defRPr>
            </a:lvl1pPr>
          </a:lstStyle>
          <a:p>
            <a:r>
              <a:rPr lang="en-US" dirty="0" smtClean="0"/>
              <a:t>Section title</a:t>
            </a:r>
            <a:endParaRPr lang="en-US" dirty="0"/>
          </a:p>
        </p:txBody>
      </p:sp>
      <p:sp>
        <p:nvSpPr>
          <p:cNvPr id="14" name="Text Placeholder 2"/>
          <p:cNvSpPr>
            <a:spLocks noGrp="1"/>
          </p:cNvSpPr>
          <p:nvPr>
            <p:ph type="body" sz="quarter" idx="17" hasCustomPrompt="1"/>
          </p:nvPr>
        </p:nvSpPr>
        <p:spPr>
          <a:xfrm>
            <a:off x="-1" y="4168164"/>
            <a:ext cx="8604251" cy="707886"/>
          </a:xfrm>
          <a:prstGeom prst="rect">
            <a:avLst/>
          </a:prstGeom>
        </p:spPr>
        <p:txBody>
          <a:bodyPr lIns="4572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smtClean="0"/>
              <a:t>Sub Click Here To Edit Title</a:t>
            </a:r>
          </a:p>
        </p:txBody>
      </p:sp>
    </p:spTree>
    <p:extLst>
      <p:ext uri="{BB962C8B-B14F-4D97-AF65-F5344CB8AC3E}">
        <p14:creationId xmlns:p14="http://schemas.microsoft.com/office/powerpoint/2010/main" val="422373976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Full Bleed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accent1"/>
          </a:solidFill>
        </p:spPr>
        <p:txBody>
          <a:bodyPr anchor="t"/>
          <a:lstStyle>
            <a:lvl1pPr marL="0" indent="0" algn="l">
              <a:buNone/>
              <a:defRPr baseline="0"/>
            </a:lvl1pPr>
          </a:lstStyle>
          <a:p>
            <a:r>
              <a:rPr lang="en-US" dirty="0" smtClean="0"/>
              <a:t>Picture or Color Block</a:t>
            </a:r>
            <a:endParaRPr lang="en-US" dirty="0"/>
          </a:p>
        </p:txBody>
      </p:sp>
    </p:spTree>
    <p:extLst>
      <p:ext uri="{BB962C8B-B14F-4D97-AF65-F5344CB8AC3E}">
        <p14:creationId xmlns:p14="http://schemas.microsoft.com/office/powerpoint/2010/main" val="381603994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Header Content A">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2" y="0"/>
            <a:ext cx="4840287" cy="237966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2419454"/>
            <a:ext cx="4840286" cy="2724046"/>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8" name="Text Placeholder 2"/>
          <p:cNvSpPr>
            <a:spLocks noGrp="1"/>
          </p:cNvSpPr>
          <p:nvPr>
            <p:ph type="body" sz="quarter" idx="16"/>
          </p:nvPr>
        </p:nvSpPr>
        <p:spPr>
          <a:xfrm>
            <a:off x="-11755" y="997145"/>
            <a:ext cx="4309593"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510766837"/>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Header Content B">
    <p:spTree>
      <p:nvGrpSpPr>
        <p:cNvPr id="1" name=""/>
        <p:cNvGrpSpPr/>
        <p:nvPr/>
      </p:nvGrpSpPr>
      <p:grpSpPr>
        <a:xfrm>
          <a:off x="0" y="0"/>
          <a:ext cx="0" cy="0"/>
          <a:chOff x="0" y="0"/>
          <a:chExt cx="0" cy="0"/>
        </a:xfrm>
      </p:grpSpPr>
      <p:sp>
        <p:nvSpPr>
          <p:cNvPr id="6" name="Picture Placeholder 53"/>
          <p:cNvSpPr>
            <a:spLocks noGrp="1"/>
          </p:cNvSpPr>
          <p:nvPr>
            <p:ph type="pic" sz="quarter" idx="12" hasCustomPrompt="1"/>
          </p:nvPr>
        </p:nvSpPr>
        <p:spPr>
          <a:xfrm>
            <a:off x="4303713" y="-1"/>
            <a:ext cx="4840287"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Text Placeholder 2"/>
          <p:cNvSpPr>
            <a:spLocks noGrp="1"/>
          </p:cNvSpPr>
          <p:nvPr>
            <p:ph type="body" sz="quarter" idx="16"/>
          </p:nvPr>
        </p:nvSpPr>
        <p:spPr>
          <a:xfrm>
            <a:off x="-11755" y="997145"/>
            <a:ext cx="4309593"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1327597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 Header Content C">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3813858307"/>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Header Content D">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915575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3"/>
          <p:cNvSpPr>
            <a:spLocks noGrp="1"/>
          </p:cNvSpPr>
          <p:nvPr>
            <p:ph type="title" hasCustomPrompt="1"/>
          </p:nvPr>
        </p:nvSpPr>
        <p:spPr>
          <a:xfrm>
            <a:off x="0" y="139700"/>
            <a:ext cx="9143264" cy="873125"/>
          </a:xfrm>
        </p:spPr>
        <p:txBody>
          <a:bodyPr>
            <a:noAutofit/>
          </a:bodyPr>
          <a:lstStyle>
            <a:lvl1pPr>
              <a:defRPr/>
            </a:lvl1pPr>
          </a:lstStyle>
          <a:p>
            <a:r>
              <a:rPr lang="en-US" dirty="0" smtClean="0"/>
              <a:t>Header</a:t>
            </a:r>
            <a:endParaRPr lang="en-US" dirty="0"/>
          </a:p>
        </p:txBody>
      </p:sp>
      <p:sp>
        <p:nvSpPr>
          <p:cNvPr id="9" name="Picture Placeholder 4"/>
          <p:cNvSpPr>
            <a:spLocks noGrp="1"/>
          </p:cNvSpPr>
          <p:nvPr>
            <p:ph type="pic" sz="quarter" idx="22" hasCustomPrompt="1"/>
          </p:nvPr>
        </p:nvSpPr>
        <p:spPr>
          <a:xfrm>
            <a:off x="0" y="3570288"/>
            <a:ext cx="4303713" cy="1573212"/>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0" name="Picture Placeholder 4"/>
          <p:cNvSpPr>
            <a:spLocks noGrp="1"/>
          </p:cNvSpPr>
          <p:nvPr>
            <p:ph type="pic" sz="quarter" idx="23" hasCustomPrompt="1"/>
          </p:nvPr>
        </p:nvSpPr>
        <p:spPr>
          <a:xfrm>
            <a:off x="4342776" y="3570288"/>
            <a:ext cx="4261474" cy="1573212"/>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11" name="Picture Placeholder 4"/>
          <p:cNvSpPr>
            <a:spLocks noGrp="1"/>
          </p:cNvSpPr>
          <p:nvPr>
            <p:ph type="pic" sz="quarter" idx="21" hasCustomPrompt="1"/>
          </p:nvPr>
        </p:nvSpPr>
        <p:spPr>
          <a:xfrm>
            <a:off x="8640850" y="3570288"/>
            <a:ext cx="503150" cy="1573212"/>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Tree>
    <p:extLst>
      <p:ext uri="{BB962C8B-B14F-4D97-AF65-F5344CB8AC3E}">
        <p14:creationId xmlns:p14="http://schemas.microsoft.com/office/powerpoint/2010/main" val="1337629149"/>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9156492" cy="1296522"/>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139700"/>
            <a:ext cx="9144000" cy="873125"/>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2379664"/>
            <a:ext cx="9144000" cy="276383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21365008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1 Header Content E">
    <p:spTree>
      <p:nvGrpSpPr>
        <p:cNvPr id="1" name=""/>
        <p:cNvGrpSpPr/>
        <p:nvPr/>
      </p:nvGrpSpPr>
      <p:grpSpPr>
        <a:xfrm>
          <a:off x="0" y="0"/>
          <a:ext cx="0" cy="0"/>
          <a:chOff x="0" y="0"/>
          <a:chExt cx="0" cy="0"/>
        </a:xfrm>
      </p:grpSpPr>
      <p:sp>
        <p:nvSpPr>
          <p:cNvPr id="5" name="Text Placeholder 2"/>
          <p:cNvSpPr>
            <a:spLocks noGrp="1"/>
          </p:cNvSpPr>
          <p:nvPr>
            <p:ph type="body" sz="quarter" idx="16"/>
          </p:nvPr>
        </p:nvSpPr>
        <p:spPr>
          <a:xfrm>
            <a:off x="-11755" y="997145"/>
            <a:ext cx="9156492" cy="1296522"/>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Title 3"/>
          <p:cNvSpPr>
            <a:spLocks noGrp="1"/>
          </p:cNvSpPr>
          <p:nvPr>
            <p:ph type="title" hasCustomPrompt="1"/>
          </p:nvPr>
        </p:nvSpPr>
        <p:spPr>
          <a:xfrm>
            <a:off x="0" y="139700"/>
            <a:ext cx="9144000" cy="873125"/>
          </a:xfrm>
        </p:spPr>
        <p:txBody>
          <a:bodyPr>
            <a:noAutofit/>
          </a:bodyPr>
          <a:lstStyle>
            <a:lvl1pPr>
              <a:defRPr/>
            </a:lvl1pPr>
          </a:lstStyle>
          <a:p>
            <a:r>
              <a:rPr lang="en-US" dirty="0" smtClean="0"/>
              <a:t>Header</a:t>
            </a:r>
            <a:endParaRPr lang="en-US" dirty="0"/>
          </a:p>
        </p:txBody>
      </p:sp>
      <p:sp>
        <p:nvSpPr>
          <p:cNvPr id="7" name="Picture Placeholder 4"/>
          <p:cNvSpPr>
            <a:spLocks noGrp="1"/>
          </p:cNvSpPr>
          <p:nvPr>
            <p:ph type="pic" sz="quarter" idx="22" hasCustomPrompt="1"/>
          </p:nvPr>
        </p:nvSpPr>
        <p:spPr>
          <a:xfrm>
            <a:off x="0" y="2379664"/>
            <a:ext cx="9144000" cy="2763836"/>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177122268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Headers Content A">
    <p:spTree>
      <p:nvGrpSpPr>
        <p:cNvPr id="1" name=""/>
        <p:cNvGrpSpPr/>
        <p:nvPr/>
      </p:nvGrpSpPr>
      <p:grpSpPr>
        <a:xfrm>
          <a:off x="0" y="0"/>
          <a:ext cx="0" cy="0"/>
          <a:chOff x="0" y="0"/>
          <a:chExt cx="0" cy="0"/>
        </a:xfrm>
      </p:grpSpPr>
      <p:sp>
        <p:nvSpPr>
          <p:cNvPr id="14" name="Text Placeholder 4"/>
          <p:cNvSpPr>
            <a:spLocks noGrp="1"/>
          </p:cNvSpPr>
          <p:nvPr>
            <p:ph type="body" sz="quarter" idx="15" hasCustomPrompt="1"/>
          </p:nvPr>
        </p:nvSpPr>
        <p:spPr>
          <a:xfrm>
            <a:off x="0" y="958740"/>
            <a:ext cx="4303713"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3" name="Text Placeholder 2"/>
          <p:cNvSpPr>
            <a:spLocks noGrp="1"/>
          </p:cNvSpPr>
          <p:nvPr>
            <p:ph type="body" sz="quarter" idx="16"/>
          </p:nvPr>
        </p:nvSpPr>
        <p:spPr>
          <a:xfrm>
            <a:off x="-11755" y="1564034"/>
            <a:ext cx="4315468"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hasCustomPrompt="1"/>
          </p:nvPr>
        </p:nvSpPr>
        <p:spPr>
          <a:xfrm>
            <a:off x="0" y="139700"/>
            <a:ext cx="4303713" cy="873125"/>
          </a:xfrm>
        </p:spPr>
        <p:txBody>
          <a:bodyPr/>
          <a:lstStyle>
            <a:lvl1pPr>
              <a:defRPr/>
            </a:lvl1pPr>
          </a:lstStyle>
          <a:p>
            <a:r>
              <a:rPr lang="en-US" dirty="0" smtClean="0"/>
              <a:t>Header</a:t>
            </a:r>
            <a:endParaRPr lang="en-US" dirty="0"/>
          </a:p>
        </p:txBody>
      </p:sp>
      <p:sp>
        <p:nvSpPr>
          <p:cNvPr id="6" name="Picture Placeholder 53"/>
          <p:cNvSpPr>
            <a:spLocks noGrp="1"/>
          </p:cNvSpPr>
          <p:nvPr>
            <p:ph type="pic" sz="quarter" idx="12" hasCustomPrompt="1"/>
          </p:nvPr>
        </p:nvSpPr>
        <p:spPr>
          <a:xfrm>
            <a:off x="4303713" y="-1"/>
            <a:ext cx="4840287"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7700918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4303712" y="0"/>
            <a:ext cx="4300537" cy="4760913"/>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0" y="0"/>
            <a:ext cx="4303713" cy="2379663"/>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3"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Picture Placeholder 4"/>
          <p:cNvSpPr>
            <a:spLocks noGrp="1"/>
          </p:cNvSpPr>
          <p:nvPr>
            <p:ph type="pic" sz="quarter" idx="22" hasCustomPrompt="1"/>
          </p:nvPr>
        </p:nvSpPr>
        <p:spPr>
          <a:xfrm>
            <a:off x="8604250" y="2379664"/>
            <a:ext cx="539750" cy="2381249"/>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7" name="Picture Placeholder 2"/>
          <p:cNvSpPr>
            <a:spLocks noGrp="1"/>
          </p:cNvSpPr>
          <p:nvPr>
            <p:ph type="pic" sz="quarter" idx="23" hasCustomPrompt="1"/>
          </p:nvPr>
        </p:nvSpPr>
        <p:spPr>
          <a:xfrm>
            <a:off x="0" y="4760913"/>
            <a:ext cx="4303713" cy="382525"/>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9" name="TextBox 8"/>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
        <p:nvSpPr>
          <p:cNvPr id="11" name="Title 3"/>
          <p:cNvSpPr>
            <a:spLocks noGrp="1"/>
          </p:cNvSpPr>
          <p:nvPr>
            <p:ph type="title" hasCustomPrompt="1"/>
          </p:nvPr>
        </p:nvSpPr>
        <p:spPr>
          <a:xfrm>
            <a:off x="117019" y="2576512"/>
            <a:ext cx="4178755" cy="1504950"/>
          </a:xfrm>
        </p:spPr>
        <p:txBody>
          <a:bodyPr anchor="ctr">
            <a:noAutofit/>
          </a:bodyPr>
          <a:lstStyle>
            <a:lvl1pPr>
              <a:lnSpc>
                <a:spcPts val="3200"/>
              </a:lnSpc>
              <a:defRPr sz="3200" baseline="0"/>
            </a:lvl1pPr>
          </a:lstStyle>
          <a:p>
            <a:r>
              <a:rPr lang="en-US" dirty="0" smtClean="0"/>
              <a:t>Click here to edit header</a:t>
            </a:r>
            <a:endParaRPr lang="en-US" dirty="0"/>
          </a:p>
        </p:txBody>
      </p:sp>
      <p:sp>
        <p:nvSpPr>
          <p:cNvPr id="12" name="Freeform 6"/>
          <p:cNvSpPr>
            <a:spLocks noChangeAspect="1" noEditPoints="1"/>
          </p:cNvSpPr>
          <p:nvPr userDrawn="1"/>
        </p:nvSpPr>
        <p:spPr bwMode="auto">
          <a:xfrm>
            <a:off x="379413" y="4084140"/>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8119463"/>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Headers Content B">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4303712" y="0"/>
            <a:ext cx="4840287" cy="2379663"/>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03713" y="2419454"/>
            <a:ext cx="4840286" cy="2724046"/>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9"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15" name="Text Placeholder 4"/>
          <p:cNvSpPr>
            <a:spLocks noGrp="1"/>
          </p:cNvSpPr>
          <p:nvPr>
            <p:ph type="body" sz="quarter" idx="15" hasCustomPrompt="1"/>
          </p:nvPr>
        </p:nvSpPr>
        <p:spPr>
          <a:xfrm>
            <a:off x="0" y="958740"/>
            <a:ext cx="4303713"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16" name="Text Placeholder 2"/>
          <p:cNvSpPr>
            <a:spLocks noGrp="1"/>
          </p:cNvSpPr>
          <p:nvPr>
            <p:ph type="body" sz="quarter" idx="16"/>
          </p:nvPr>
        </p:nvSpPr>
        <p:spPr>
          <a:xfrm>
            <a:off x="-11755" y="1564034"/>
            <a:ext cx="4315468"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3"/>
          <p:cNvSpPr>
            <a:spLocks noGrp="1"/>
          </p:cNvSpPr>
          <p:nvPr>
            <p:ph type="title" hasCustomPrompt="1"/>
          </p:nvPr>
        </p:nvSpPr>
        <p:spPr>
          <a:xfrm>
            <a:off x="0" y="139700"/>
            <a:ext cx="4303713"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204308463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958740"/>
            <a:ext cx="860425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564034"/>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
        <p:nvSpPr>
          <p:cNvPr id="10"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452105254"/>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Headers Content D">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958740"/>
            <a:ext cx="9143264"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564034"/>
            <a:ext cx="915575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39700"/>
            <a:ext cx="9143264" cy="873125"/>
          </a:xfrm>
        </p:spPr>
        <p:txBody>
          <a:bodyPr/>
          <a:lstStyle>
            <a:lvl1pPr>
              <a:defRPr/>
            </a:lvl1pPr>
          </a:lstStyle>
          <a:p>
            <a:r>
              <a:rPr lang="en-US" dirty="0" smtClean="0"/>
              <a:t>Header</a:t>
            </a:r>
            <a:endParaRPr lang="en-US" dirty="0"/>
          </a:p>
        </p:txBody>
      </p:sp>
      <p:sp>
        <p:nvSpPr>
          <p:cNvPr id="8" name="Picture Placeholder 4"/>
          <p:cNvSpPr>
            <a:spLocks noGrp="1"/>
          </p:cNvSpPr>
          <p:nvPr>
            <p:ph type="pic" sz="quarter" idx="21" hasCustomPrompt="1"/>
          </p:nvPr>
        </p:nvSpPr>
        <p:spPr>
          <a:xfrm>
            <a:off x="8640850" y="3570288"/>
            <a:ext cx="503150" cy="1573212"/>
          </a:xfrm>
          <a:prstGeom prst="rect">
            <a:avLst/>
          </a:prstGeom>
          <a:solidFill>
            <a:schemeClr val="accent1"/>
          </a:solidFill>
        </p:spPr>
        <p:txBody>
          <a:bodyPr vert="vert">
            <a:normAutofit/>
          </a:bodyPr>
          <a:lstStyle>
            <a:lvl1pPr marL="0" indent="0">
              <a:buNone/>
              <a:defRPr sz="1400"/>
            </a:lvl1pPr>
          </a:lstStyle>
          <a:p>
            <a:r>
              <a:rPr lang="en-US" dirty="0" smtClean="0"/>
              <a:t>Picture or Color Block</a:t>
            </a:r>
            <a:endParaRPr lang="en-US" dirty="0"/>
          </a:p>
        </p:txBody>
      </p:sp>
      <p:sp>
        <p:nvSpPr>
          <p:cNvPr id="9" name="Picture Placeholder 4"/>
          <p:cNvSpPr>
            <a:spLocks noGrp="1"/>
          </p:cNvSpPr>
          <p:nvPr>
            <p:ph type="pic" sz="quarter" idx="22" hasCustomPrompt="1"/>
          </p:nvPr>
        </p:nvSpPr>
        <p:spPr>
          <a:xfrm>
            <a:off x="0" y="3570288"/>
            <a:ext cx="4303713" cy="1573212"/>
          </a:xfrm>
          <a:prstGeom prst="rect">
            <a:avLst/>
          </a:prstGeom>
          <a:solidFill>
            <a:schemeClr val="bg1"/>
          </a:solidFill>
        </p:spPr>
        <p:txBody>
          <a:bodyPr>
            <a:normAutofit/>
          </a:bodyPr>
          <a:lstStyle>
            <a:lvl1pPr marL="0" indent="0">
              <a:buNone/>
              <a:defRPr sz="1400"/>
            </a:lvl1pPr>
          </a:lstStyle>
          <a:p>
            <a:r>
              <a:rPr lang="en-US" dirty="0" smtClean="0"/>
              <a:t>Picture or Color Block</a:t>
            </a:r>
            <a:endParaRPr lang="en-US" dirty="0"/>
          </a:p>
        </p:txBody>
      </p:sp>
      <p:sp>
        <p:nvSpPr>
          <p:cNvPr id="10" name="Picture Placeholder 4"/>
          <p:cNvSpPr>
            <a:spLocks noGrp="1"/>
          </p:cNvSpPr>
          <p:nvPr>
            <p:ph type="pic" sz="quarter" idx="23" hasCustomPrompt="1"/>
          </p:nvPr>
        </p:nvSpPr>
        <p:spPr>
          <a:xfrm>
            <a:off x="4342776" y="3570288"/>
            <a:ext cx="4261474" cy="1573212"/>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95691078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 Headers Content E">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9144000" cy="3570288"/>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4415190"/>
            <a:ext cx="914400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3594765"/>
            <a:ext cx="9144000" cy="873125"/>
          </a:xfrm>
        </p:spPr>
        <p:txBody>
          <a:bodyPr>
            <a:noAutofit/>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307554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Headers Content F">
    <p:spTree>
      <p:nvGrpSpPr>
        <p:cNvPr id="1" name=""/>
        <p:cNvGrpSpPr/>
        <p:nvPr/>
      </p:nvGrpSpPr>
      <p:grpSpPr>
        <a:xfrm>
          <a:off x="0" y="0"/>
          <a:ext cx="0" cy="0"/>
          <a:chOff x="0" y="0"/>
          <a:chExt cx="0" cy="0"/>
        </a:xfrm>
      </p:grpSpPr>
      <p:sp>
        <p:nvSpPr>
          <p:cNvPr id="7" name="Picture Placeholder 4"/>
          <p:cNvSpPr>
            <a:spLocks noGrp="1"/>
          </p:cNvSpPr>
          <p:nvPr>
            <p:ph type="pic" sz="quarter" idx="22" hasCustomPrompt="1"/>
          </p:nvPr>
        </p:nvSpPr>
        <p:spPr>
          <a:xfrm>
            <a:off x="0" y="0"/>
            <a:ext cx="6416588" cy="3570288"/>
          </a:xfrm>
          <a:prstGeom prst="rect">
            <a:avLst/>
          </a:prstGeom>
          <a:solidFill>
            <a:schemeClr val="bg1"/>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
        <p:nvSpPr>
          <p:cNvPr id="8" name="Text Placeholder 4"/>
          <p:cNvSpPr>
            <a:spLocks noGrp="1"/>
          </p:cNvSpPr>
          <p:nvPr>
            <p:ph type="body" sz="quarter" idx="15" hasCustomPrompt="1"/>
          </p:nvPr>
        </p:nvSpPr>
        <p:spPr>
          <a:xfrm>
            <a:off x="0" y="4415190"/>
            <a:ext cx="914400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9" name="Title 3"/>
          <p:cNvSpPr>
            <a:spLocks noGrp="1"/>
          </p:cNvSpPr>
          <p:nvPr>
            <p:ph type="title" hasCustomPrompt="1"/>
          </p:nvPr>
        </p:nvSpPr>
        <p:spPr>
          <a:xfrm>
            <a:off x="0" y="3594765"/>
            <a:ext cx="9144000" cy="873125"/>
          </a:xfrm>
        </p:spPr>
        <p:txBody>
          <a:bodyPr>
            <a:noAutofit/>
          </a:bodyPr>
          <a:lstStyle>
            <a:lvl1pPr>
              <a:defRPr/>
            </a:lvl1pPr>
          </a:lstStyle>
          <a:p>
            <a:r>
              <a:rPr lang="en-US" dirty="0" smtClean="0"/>
              <a:t>Header</a:t>
            </a:r>
            <a:endParaRPr lang="en-US" dirty="0"/>
          </a:p>
        </p:txBody>
      </p:sp>
      <p:sp>
        <p:nvSpPr>
          <p:cNvPr id="5" name="Picture Placeholder 4"/>
          <p:cNvSpPr>
            <a:spLocks noGrp="1"/>
          </p:cNvSpPr>
          <p:nvPr>
            <p:ph type="pic" sz="quarter" idx="23" hasCustomPrompt="1"/>
          </p:nvPr>
        </p:nvSpPr>
        <p:spPr>
          <a:xfrm>
            <a:off x="6453188" y="0"/>
            <a:ext cx="2690812" cy="3570288"/>
          </a:xfrm>
          <a:prstGeom prst="rect">
            <a:avLst/>
          </a:prstGeom>
          <a:solidFill>
            <a:schemeClr val="tx2"/>
          </a:solidFill>
        </p:spPr>
        <p:txBody>
          <a:bodyPr>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p>
        </p:txBody>
      </p:sp>
    </p:spTree>
    <p:extLst>
      <p:ext uri="{BB962C8B-B14F-4D97-AF65-F5344CB8AC3E}">
        <p14:creationId xmlns:p14="http://schemas.microsoft.com/office/powerpoint/2010/main" val="304600131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Slide 1">
    <p:spTree>
      <p:nvGrpSpPr>
        <p:cNvPr id="1" name=""/>
        <p:cNvGrpSpPr/>
        <p:nvPr/>
      </p:nvGrpSpPr>
      <p:grpSpPr>
        <a:xfrm>
          <a:off x="0" y="0"/>
          <a:ext cx="0" cy="0"/>
          <a:chOff x="0" y="0"/>
          <a:chExt cx="0" cy="0"/>
        </a:xfrm>
      </p:grpSpPr>
      <p:sp>
        <p:nvSpPr>
          <p:cNvPr id="16" name="Picture Placeholder 14"/>
          <p:cNvSpPr>
            <a:spLocks noGrp="1"/>
          </p:cNvSpPr>
          <p:nvPr>
            <p:ph type="pic" sz="quarter" idx="11" hasCustomPrompt="1"/>
          </p:nvPr>
        </p:nvSpPr>
        <p:spPr>
          <a:xfrm>
            <a:off x="129540"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1" name="Text Placeholder 3"/>
          <p:cNvSpPr>
            <a:spLocks noGrp="1"/>
          </p:cNvSpPr>
          <p:nvPr>
            <p:ph type="body" sz="quarter" idx="34" hasCustomPrompt="1"/>
          </p:nvPr>
        </p:nvSpPr>
        <p:spPr>
          <a:xfrm>
            <a:off x="129540"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5" name="Picture Placeholder 14"/>
          <p:cNvSpPr>
            <a:spLocks noGrp="1"/>
          </p:cNvSpPr>
          <p:nvPr>
            <p:ph type="pic" sz="quarter" idx="35" hasCustomPrompt="1"/>
          </p:nvPr>
        </p:nvSpPr>
        <p:spPr>
          <a:xfrm>
            <a:off x="2383155"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0" name="Picture Placeholder 14"/>
          <p:cNvSpPr>
            <a:spLocks noGrp="1"/>
          </p:cNvSpPr>
          <p:nvPr>
            <p:ph type="pic" sz="quarter" idx="36" hasCustomPrompt="1"/>
          </p:nvPr>
        </p:nvSpPr>
        <p:spPr>
          <a:xfrm>
            <a:off x="4636770"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7" hasCustomPrompt="1"/>
          </p:nvPr>
        </p:nvSpPr>
        <p:spPr>
          <a:xfrm>
            <a:off x="6890385" y="1312862"/>
            <a:ext cx="2124075" cy="2389187"/>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Text Placeholder 3"/>
          <p:cNvSpPr>
            <a:spLocks noGrp="1"/>
          </p:cNvSpPr>
          <p:nvPr>
            <p:ph type="body" sz="quarter" idx="38" hasCustomPrompt="1"/>
          </p:nvPr>
        </p:nvSpPr>
        <p:spPr>
          <a:xfrm>
            <a:off x="2383155"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3" name="Text Placeholder 3"/>
          <p:cNvSpPr>
            <a:spLocks noGrp="1"/>
          </p:cNvSpPr>
          <p:nvPr>
            <p:ph type="body" sz="quarter" idx="39" hasCustomPrompt="1"/>
          </p:nvPr>
        </p:nvSpPr>
        <p:spPr>
          <a:xfrm>
            <a:off x="4636770"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40" hasCustomPrompt="1"/>
          </p:nvPr>
        </p:nvSpPr>
        <p:spPr>
          <a:xfrm>
            <a:off x="6890385" y="373062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7" name="Title 3"/>
          <p:cNvSpPr>
            <a:spLocks noGrp="1"/>
          </p:cNvSpPr>
          <p:nvPr>
            <p:ph type="title" hasCustomPrompt="1"/>
          </p:nvPr>
        </p:nvSpPr>
        <p:spPr>
          <a:xfrm>
            <a:off x="0" y="139700"/>
            <a:ext cx="9144000" cy="873125"/>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309006416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19" name="Picture Placeholder 14"/>
          <p:cNvSpPr>
            <a:spLocks noGrp="1"/>
          </p:cNvSpPr>
          <p:nvPr>
            <p:ph type="pic" sz="quarter" idx="11" hasCustomPrompt="1"/>
          </p:nvPr>
        </p:nvSpPr>
        <p:spPr>
          <a:xfrm>
            <a:off x="129540"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1" name="Text Placeholder 3"/>
          <p:cNvSpPr>
            <a:spLocks noGrp="1"/>
          </p:cNvSpPr>
          <p:nvPr>
            <p:ph type="body" sz="quarter" idx="34" hasCustomPrompt="1"/>
          </p:nvPr>
        </p:nvSpPr>
        <p:spPr>
          <a:xfrm>
            <a:off x="129540"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2" name="Picture Placeholder 14"/>
          <p:cNvSpPr>
            <a:spLocks noGrp="1"/>
          </p:cNvSpPr>
          <p:nvPr>
            <p:ph type="pic" sz="quarter" idx="35" hasCustomPrompt="1"/>
          </p:nvPr>
        </p:nvSpPr>
        <p:spPr>
          <a:xfrm>
            <a:off x="2383155"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3" name="Picture Placeholder 14"/>
          <p:cNvSpPr>
            <a:spLocks noGrp="1"/>
          </p:cNvSpPr>
          <p:nvPr>
            <p:ph type="pic" sz="quarter" idx="36" hasCustomPrompt="1"/>
          </p:nvPr>
        </p:nvSpPr>
        <p:spPr>
          <a:xfrm>
            <a:off x="4636770"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4" name="Picture Placeholder 14"/>
          <p:cNvSpPr>
            <a:spLocks noGrp="1"/>
          </p:cNvSpPr>
          <p:nvPr>
            <p:ph type="pic" sz="quarter" idx="37" hasCustomPrompt="1"/>
          </p:nvPr>
        </p:nvSpPr>
        <p:spPr>
          <a:xfrm>
            <a:off x="6890385" y="1035550"/>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25" name="Text Placeholder 3"/>
          <p:cNvSpPr>
            <a:spLocks noGrp="1"/>
          </p:cNvSpPr>
          <p:nvPr>
            <p:ph type="body" sz="quarter" idx="38" hasCustomPrompt="1"/>
          </p:nvPr>
        </p:nvSpPr>
        <p:spPr>
          <a:xfrm>
            <a:off x="2383155"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Text Placeholder 3"/>
          <p:cNvSpPr>
            <a:spLocks noGrp="1"/>
          </p:cNvSpPr>
          <p:nvPr>
            <p:ph type="body" sz="quarter" idx="39" hasCustomPrompt="1"/>
          </p:nvPr>
        </p:nvSpPr>
        <p:spPr>
          <a:xfrm>
            <a:off x="4636770"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40" hasCustomPrompt="1"/>
          </p:nvPr>
        </p:nvSpPr>
        <p:spPr>
          <a:xfrm>
            <a:off x="6890385" y="2588684"/>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Picture Placeholder 14"/>
          <p:cNvSpPr>
            <a:spLocks noGrp="1"/>
          </p:cNvSpPr>
          <p:nvPr>
            <p:ph type="pic" sz="quarter" idx="41" hasCustomPrompt="1"/>
          </p:nvPr>
        </p:nvSpPr>
        <p:spPr>
          <a:xfrm>
            <a:off x="129540"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2" name="Text Placeholder 3"/>
          <p:cNvSpPr>
            <a:spLocks noGrp="1"/>
          </p:cNvSpPr>
          <p:nvPr>
            <p:ph type="body" sz="quarter" idx="42" hasCustomPrompt="1"/>
          </p:nvPr>
        </p:nvSpPr>
        <p:spPr>
          <a:xfrm>
            <a:off x="129540"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3" name="Picture Placeholder 14"/>
          <p:cNvSpPr>
            <a:spLocks noGrp="1"/>
          </p:cNvSpPr>
          <p:nvPr>
            <p:ph type="pic" sz="quarter" idx="43" hasCustomPrompt="1"/>
          </p:nvPr>
        </p:nvSpPr>
        <p:spPr>
          <a:xfrm>
            <a:off x="2383155"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4" name="Picture Placeholder 14"/>
          <p:cNvSpPr>
            <a:spLocks noGrp="1"/>
          </p:cNvSpPr>
          <p:nvPr>
            <p:ph type="pic" sz="quarter" idx="44" hasCustomPrompt="1"/>
          </p:nvPr>
        </p:nvSpPr>
        <p:spPr>
          <a:xfrm>
            <a:off x="4636770"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5" name="Picture Placeholder 14"/>
          <p:cNvSpPr>
            <a:spLocks noGrp="1"/>
          </p:cNvSpPr>
          <p:nvPr>
            <p:ph type="pic" sz="quarter" idx="45" hasCustomPrompt="1"/>
          </p:nvPr>
        </p:nvSpPr>
        <p:spPr>
          <a:xfrm>
            <a:off x="6890385" y="3106988"/>
            <a:ext cx="2124075" cy="1524558"/>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46" name="Text Placeholder 3"/>
          <p:cNvSpPr>
            <a:spLocks noGrp="1"/>
          </p:cNvSpPr>
          <p:nvPr>
            <p:ph type="body" sz="quarter" idx="46" hasCustomPrompt="1"/>
          </p:nvPr>
        </p:nvSpPr>
        <p:spPr>
          <a:xfrm>
            <a:off x="2383155"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7" name="Text Placeholder 3"/>
          <p:cNvSpPr>
            <a:spLocks noGrp="1"/>
          </p:cNvSpPr>
          <p:nvPr>
            <p:ph type="body" sz="quarter" idx="47" hasCustomPrompt="1"/>
          </p:nvPr>
        </p:nvSpPr>
        <p:spPr>
          <a:xfrm>
            <a:off x="4636770"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8" name="Text Placeholder 3"/>
          <p:cNvSpPr>
            <a:spLocks noGrp="1"/>
          </p:cNvSpPr>
          <p:nvPr>
            <p:ph type="body" sz="quarter" idx="48" hasCustomPrompt="1"/>
          </p:nvPr>
        </p:nvSpPr>
        <p:spPr>
          <a:xfrm>
            <a:off x="6890385" y="4660122"/>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18" name="Title 3"/>
          <p:cNvSpPr>
            <a:spLocks noGrp="1"/>
          </p:cNvSpPr>
          <p:nvPr>
            <p:ph type="title" hasCustomPrompt="1"/>
          </p:nvPr>
        </p:nvSpPr>
        <p:spPr>
          <a:xfrm>
            <a:off x="0" y="139700"/>
            <a:ext cx="9144000" cy="873125"/>
          </a:xfrm>
        </p:spPr>
        <p:txBody>
          <a:bodyPr/>
          <a:lstStyle>
            <a:lvl1pPr>
              <a:defRPr/>
            </a:lvl1pPr>
          </a:lstStyle>
          <a:p>
            <a:r>
              <a:rPr lang="en-US" dirty="0" smtClean="0"/>
              <a:t>Header</a:t>
            </a:r>
            <a:endParaRPr lang="en-US" dirty="0"/>
          </a:p>
        </p:txBody>
      </p:sp>
    </p:spTree>
    <p:extLst>
      <p:ext uri="{BB962C8B-B14F-4D97-AF65-F5344CB8AC3E}">
        <p14:creationId xmlns:p14="http://schemas.microsoft.com/office/powerpoint/2010/main" val="67199466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Slide 3">
    <p:spTree>
      <p:nvGrpSpPr>
        <p:cNvPr id="1" name=""/>
        <p:cNvGrpSpPr/>
        <p:nvPr/>
      </p:nvGrpSpPr>
      <p:grpSpPr>
        <a:xfrm>
          <a:off x="0" y="0"/>
          <a:ext cx="0" cy="0"/>
          <a:chOff x="0" y="0"/>
          <a:chExt cx="0" cy="0"/>
        </a:xfrm>
      </p:grpSpPr>
      <p:sp>
        <p:nvSpPr>
          <p:cNvPr id="18" name="Picture Placeholder 14"/>
          <p:cNvSpPr>
            <a:spLocks noGrp="1"/>
          </p:cNvSpPr>
          <p:nvPr>
            <p:ph type="pic" sz="quarter" idx="11" hasCustomPrompt="1"/>
          </p:nvPr>
        </p:nvSpPr>
        <p:spPr>
          <a:xfrm>
            <a:off x="129540"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19" name="Text Placeholder 3"/>
          <p:cNvSpPr>
            <a:spLocks noGrp="1"/>
          </p:cNvSpPr>
          <p:nvPr>
            <p:ph type="body" sz="quarter" idx="34" hasCustomPrompt="1"/>
          </p:nvPr>
        </p:nvSpPr>
        <p:spPr>
          <a:xfrm>
            <a:off x="129540"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0" name="Picture Placeholder 14"/>
          <p:cNvSpPr>
            <a:spLocks noGrp="1"/>
          </p:cNvSpPr>
          <p:nvPr>
            <p:ph type="pic" sz="quarter" idx="35" hasCustomPrompt="1"/>
          </p:nvPr>
        </p:nvSpPr>
        <p:spPr>
          <a:xfrm>
            <a:off x="2383155"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1" name="Picture Placeholder 14"/>
          <p:cNvSpPr>
            <a:spLocks noGrp="1"/>
          </p:cNvSpPr>
          <p:nvPr>
            <p:ph type="pic" sz="quarter" idx="36" hasCustomPrompt="1"/>
          </p:nvPr>
        </p:nvSpPr>
        <p:spPr>
          <a:xfrm>
            <a:off x="4636770"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2" name="Picture Placeholder 14"/>
          <p:cNvSpPr>
            <a:spLocks noGrp="1"/>
          </p:cNvSpPr>
          <p:nvPr>
            <p:ph type="pic" sz="quarter" idx="37" hasCustomPrompt="1"/>
          </p:nvPr>
        </p:nvSpPr>
        <p:spPr>
          <a:xfrm>
            <a:off x="6890385" y="142875"/>
            <a:ext cx="2124075" cy="1863724"/>
          </a:xfrm>
          <a:prstGeom prst="rect">
            <a:avLst/>
          </a:prstGeom>
          <a:solidFill>
            <a:schemeClr val="bg1">
              <a:lumMod val="40000"/>
              <a:lumOff val="60000"/>
            </a:schemeClr>
          </a:solidFill>
        </p:spPr>
        <p:txBody>
          <a:bodyPr/>
          <a:lstStyle>
            <a:lvl1pPr marL="0" indent="0">
              <a:buNone/>
              <a:defRPr/>
            </a:lvl1pPr>
          </a:lstStyle>
          <a:p>
            <a:r>
              <a:rPr lang="en-US" dirty="0" smtClean="0"/>
              <a:t>Portrait</a:t>
            </a:r>
            <a:endParaRPr lang="en-US" dirty="0"/>
          </a:p>
        </p:txBody>
      </p:sp>
      <p:sp>
        <p:nvSpPr>
          <p:cNvPr id="23" name="Text Placeholder 3"/>
          <p:cNvSpPr>
            <a:spLocks noGrp="1"/>
          </p:cNvSpPr>
          <p:nvPr>
            <p:ph type="body" sz="quarter" idx="38" hasCustomPrompt="1"/>
          </p:nvPr>
        </p:nvSpPr>
        <p:spPr>
          <a:xfrm>
            <a:off x="2383155"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4" name="Text Placeholder 3"/>
          <p:cNvSpPr>
            <a:spLocks noGrp="1"/>
          </p:cNvSpPr>
          <p:nvPr>
            <p:ph type="body" sz="quarter" idx="39" hasCustomPrompt="1"/>
          </p:nvPr>
        </p:nvSpPr>
        <p:spPr>
          <a:xfrm>
            <a:off x="4636770"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5" name="Text Placeholder 3"/>
          <p:cNvSpPr>
            <a:spLocks noGrp="1"/>
          </p:cNvSpPr>
          <p:nvPr>
            <p:ph type="body" sz="quarter" idx="40" hasCustomPrompt="1"/>
          </p:nvPr>
        </p:nvSpPr>
        <p:spPr>
          <a:xfrm>
            <a:off x="6890385" y="2035175"/>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6" name="Picture Placeholder 14"/>
          <p:cNvSpPr>
            <a:spLocks noGrp="1"/>
          </p:cNvSpPr>
          <p:nvPr>
            <p:ph type="pic" sz="quarter" idx="41" hasCustomPrompt="1"/>
          </p:nvPr>
        </p:nvSpPr>
        <p:spPr>
          <a:xfrm>
            <a:off x="129540"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0" name="Text Placeholder 3"/>
          <p:cNvSpPr>
            <a:spLocks noGrp="1"/>
          </p:cNvSpPr>
          <p:nvPr>
            <p:ph type="body" sz="quarter" idx="42" hasCustomPrompt="1"/>
          </p:nvPr>
        </p:nvSpPr>
        <p:spPr>
          <a:xfrm>
            <a:off x="129540"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Picture Placeholder 14"/>
          <p:cNvSpPr>
            <a:spLocks noGrp="1"/>
          </p:cNvSpPr>
          <p:nvPr>
            <p:ph type="pic" sz="quarter" idx="43" hasCustomPrompt="1"/>
          </p:nvPr>
        </p:nvSpPr>
        <p:spPr>
          <a:xfrm>
            <a:off x="2383155"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2" name="Picture Placeholder 14"/>
          <p:cNvSpPr>
            <a:spLocks noGrp="1"/>
          </p:cNvSpPr>
          <p:nvPr>
            <p:ph type="pic" sz="quarter" idx="44" hasCustomPrompt="1"/>
          </p:nvPr>
        </p:nvSpPr>
        <p:spPr>
          <a:xfrm>
            <a:off x="4636770" y="2522890"/>
            <a:ext cx="2124075" cy="1863724"/>
          </a:xfrm>
          <a:prstGeom prst="rect">
            <a:avLst/>
          </a:prstGeom>
          <a:solidFill>
            <a:schemeClr val="bg1">
              <a:lumMod val="40000"/>
              <a:lumOff val="60000"/>
            </a:schemeClr>
          </a:solidFill>
        </p:spPr>
        <p:txBody>
          <a:bodyPr>
            <a:noAutofit/>
          </a:bodyPr>
          <a:lstStyle>
            <a:lvl1pPr marL="0" indent="0">
              <a:buNone/>
              <a:defRPr/>
            </a:lvl1pPr>
          </a:lstStyle>
          <a:p>
            <a:r>
              <a:rPr lang="en-US" dirty="0" smtClean="0"/>
              <a:t>Portrait</a:t>
            </a:r>
            <a:endParaRPr lang="en-US" dirty="0"/>
          </a:p>
        </p:txBody>
      </p:sp>
      <p:sp>
        <p:nvSpPr>
          <p:cNvPr id="33" name="Picture Placeholder 14"/>
          <p:cNvSpPr>
            <a:spLocks noGrp="1"/>
          </p:cNvSpPr>
          <p:nvPr>
            <p:ph type="pic" sz="quarter" idx="45" hasCustomPrompt="1"/>
          </p:nvPr>
        </p:nvSpPr>
        <p:spPr>
          <a:xfrm>
            <a:off x="6890385" y="2522890"/>
            <a:ext cx="2124075" cy="1863724"/>
          </a:xfrm>
          <a:prstGeom prst="rect">
            <a:avLst/>
          </a:prstGeom>
          <a:solidFill>
            <a:schemeClr val="bg1">
              <a:lumMod val="40000"/>
              <a:lumOff val="60000"/>
            </a:schemeClr>
          </a:solidFill>
        </p:spPr>
        <p:txBody>
          <a:bodyPr>
            <a:no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Portrait</a:t>
            </a:r>
            <a:endParaRPr lang="en-US" dirty="0"/>
          </a:p>
        </p:txBody>
      </p:sp>
      <p:sp>
        <p:nvSpPr>
          <p:cNvPr id="39" name="Text Placeholder 3"/>
          <p:cNvSpPr>
            <a:spLocks noGrp="1"/>
          </p:cNvSpPr>
          <p:nvPr>
            <p:ph type="body" sz="quarter" idx="46" hasCustomPrompt="1"/>
          </p:nvPr>
        </p:nvSpPr>
        <p:spPr>
          <a:xfrm>
            <a:off x="2383155"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0" name="Text Placeholder 3"/>
          <p:cNvSpPr>
            <a:spLocks noGrp="1"/>
          </p:cNvSpPr>
          <p:nvPr>
            <p:ph type="body" sz="quarter" idx="47" hasCustomPrompt="1"/>
          </p:nvPr>
        </p:nvSpPr>
        <p:spPr>
          <a:xfrm>
            <a:off x="4636770"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41" name="Text Placeholder 3"/>
          <p:cNvSpPr>
            <a:spLocks noGrp="1"/>
          </p:cNvSpPr>
          <p:nvPr>
            <p:ph type="body" sz="quarter" idx="48" hasCustomPrompt="1"/>
          </p:nvPr>
        </p:nvSpPr>
        <p:spPr>
          <a:xfrm>
            <a:off x="6890385" y="4415190"/>
            <a:ext cx="2124075" cy="284693"/>
          </a:xfrm>
          <a:prstGeom prst="rect">
            <a:avLst/>
          </a:prstGeom>
        </p:spPr>
        <p:txBody>
          <a:bodyPr>
            <a:noAutofit/>
          </a:bodyPr>
          <a:lstStyle>
            <a:lvl1pPr marL="0" indent="0" algn="ctr">
              <a:lnSpc>
                <a:spcPts val="1500"/>
              </a:lnSpc>
              <a:spcBef>
                <a:spcPts val="0"/>
              </a:spcBef>
              <a:buNone/>
              <a:defRPr lang="en-US" sz="1400" b="1" baseline="0" dirty="0" smtClean="0"/>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704842439"/>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Slide 4">
    <p:spTree>
      <p:nvGrpSpPr>
        <p:cNvPr id="1" name=""/>
        <p:cNvGrpSpPr/>
        <p:nvPr/>
      </p:nvGrpSpPr>
      <p:grpSpPr>
        <a:xfrm>
          <a:off x="0" y="0"/>
          <a:ext cx="0" cy="0"/>
          <a:chOff x="0" y="0"/>
          <a:chExt cx="0" cy="0"/>
        </a:xfrm>
      </p:grpSpPr>
      <p:sp>
        <p:nvSpPr>
          <p:cNvPr id="25" name="Rectangle 24"/>
          <p:cNvSpPr/>
          <p:nvPr userDrawn="1"/>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9" name="Rectangle 18"/>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Rectangle 15"/>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0" name="Picture Placeholder 14"/>
          <p:cNvSpPr>
            <a:spLocks noGrp="1"/>
          </p:cNvSpPr>
          <p:nvPr>
            <p:ph type="pic" sz="quarter" idx="21" hasCustomPrompt="1"/>
          </p:nvPr>
        </p:nvSpPr>
        <p:spPr>
          <a:xfrm>
            <a:off x="4341570" y="-794"/>
            <a:ext cx="4222903" cy="2379664"/>
          </a:xfrm>
          <a:prstGeom prst="rect">
            <a:avLst/>
          </a:prstGeom>
          <a:solidFill>
            <a:schemeClr val="bg1"/>
          </a:solidFill>
        </p:spPr>
        <p:txBody>
          <a:bodyPr/>
          <a:lstStyle>
            <a:lvl1pPr marL="0" indent="0">
              <a:buNone/>
              <a:defRPr/>
            </a:lvl1pPr>
          </a:lstStyle>
          <a:p>
            <a:r>
              <a:rPr lang="en-US" dirty="0" smtClean="0"/>
              <a:t>Picture or Portrait</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Portrait</a:t>
            </a:r>
            <a:endParaRPr lang="en-US" dirty="0"/>
          </a:p>
        </p:txBody>
      </p:sp>
      <p:sp>
        <p:nvSpPr>
          <p:cNvPr id="42" name="Picture Placeholder 14"/>
          <p:cNvSpPr>
            <a:spLocks noGrp="1"/>
          </p:cNvSpPr>
          <p:nvPr>
            <p:ph type="pic" sz="quarter" idx="39" hasCustomPrompt="1"/>
          </p:nvPr>
        </p:nvSpPr>
        <p:spPr>
          <a:xfrm>
            <a:off x="6491868" y="2418068"/>
            <a:ext cx="2072605" cy="2112338"/>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13" name="Picture Placeholder 14"/>
          <p:cNvSpPr>
            <a:spLocks noGrp="1"/>
          </p:cNvSpPr>
          <p:nvPr>
            <p:ph type="pic" sz="quarter" idx="52" hasCustomPrompt="1"/>
          </p:nvPr>
        </p:nvSpPr>
        <p:spPr>
          <a:xfrm>
            <a:off x="0" y="2418068"/>
            <a:ext cx="2152649"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2" name="Picture Placeholder 14"/>
          <p:cNvSpPr>
            <a:spLocks noGrp="1"/>
          </p:cNvSpPr>
          <p:nvPr>
            <p:ph type="pic" sz="quarter" idx="53" hasCustomPrompt="1"/>
          </p:nvPr>
        </p:nvSpPr>
        <p:spPr>
          <a:xfrm>
            <a:off x="2192095" y="2418068"/>
            <a:ext cx="2111618"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26" name="Picture Placeholder 14"/>
          <p:cNvSpPr>
            <a:spLocks noGrp="1"/>
          </p:cNvSpPr>
          <p:nvPr>
            <p:ph type="pic" sz="quarter" idx="54" hasCustomPrompt="1"/>
          </p:nvPr>
        </p:nvSpPr>
        <p:spPr>
          <a:xfrm>
            <a:off x="4342776" y="2418068"/>
            <a:ext cx="2110412" cy="2112337"/>
          </a:xfrm>
          <a:prstGeom prst="rect">
            <a:avLst/>
          </a:prstGeom>
          <a:solidFill>
            <a:schemeClr val="bg1">
              <a:lumMod val="20000"/>
              <a:lumOff val="80000"/>
            </a:schemeClr>
          </a:solidFill>
        </p:spPr>
        <p:txBody>
          <a:bodyPr/>
          <a:lstStyle>
            <a:lvl1pPr marL="0" indent="0">
              <a:buNone/>
              <a:defRPr/>
            </a:lvl1pPr>
          </a:lstStyle>
          <a:p>
            <a:r>
              <a:rPr lang="en-US" dirty="0" smtClean="0"/>
              <a:t>Picture or Portrait</a:t>
            </a:r>
            <a:endParaRPr lang="en-US" dirty="0"/>
          </a:p>
        </p:txBody>
      </p:sp>
      <p:sp>
        <p:nvSpPr>
          <p:cNvPr id="3" name="Rectangle 2"/>
          <p:cNvSpPr/>
          <p:nvPr/>
        </p:nvSpPr>
        <p:spPr>
          <a:xfrm>
            <a:off x="0" y="4530405"/>
            <a:ext cx="8604250" cy="613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1" name="Picture Placeholder 4"/>
          <p:cNvSpPr>
            <a:spLocks noGrp="1"/>
          </p:cNvSpPr>
          <p:nvPr>
            <p:ph type="pic" sz="quarter" idx="58" hasCustomPrompt="1"/>
          </p:nvPr>
        </p:nvSpPr>
        <p:spPr>
          <a:xfrm>
            <a:off x="8604250" y="0"/>
            <a:ext cx="539750" cy="453040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4" name="Rectangle 23"/>
          <p:cNvSpPr/>
          <p:nvPr/>
        </p:nvSpPr>
        <p:spPr>
          <a:xfrm>
            <a:off x="0" y="4530405"/>
            <a:ext cx="9144000" cy="61309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0" name="Text Placeholder 3"/>
          <p:cNvSpPr>
            <a:spLocks noGrp="1"/>
          </p:cNvSpPr>
          <p:nvPr>
            <p:ph type="body" sz="quarter" idx="34" hasCustomPrompt="1"/>
          </p:nvPr>
        </p:nvSpPr>
        <p:spPr>
          <a:xfrm>
            <a:off x="0" y="4618566"/>
            <a:ext cx="2152650"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1" name="Text Placeholder 3"/>
          <p:cNvSpPr>
            <a:spLocks noGrp="1"/>
          </p:cNvSpPr>
          <p:nvPr>
            <p:ph type="body" sz="quarter" idx="55" hasCustomPrompt="1"/>
          </p:nvPr>
        </p:nvSpPr>
        <p:spPr>
          <a:xfrm>
            <a:off x="2152650" y="4618566"/>
            <a:ext cx="2149475"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2" name="Text Placeholder 3"/>
          <p:cNvSpPr>
            <a:spLocks noGrp="1"/>
          </p:cNvSpPr>
          <p:nvPr>
            <p:ph type="body" sz="quarter" idx="56" hasCustomPrompt="1"/>
          </p:nvPr>
        </p:nvSpPr>
        <p:spPr>
          <a:xfrm>
            <a:off x="4302126" y="4618566"/>
            <a:ext cx="2151062"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33" name="Text Placeholder 3"/>
          <p:cNvSpPr>
            <a:spLocks noGrp="1"/>
          </p:cNvSpPr>
          <p:nvPr>
            <p:ph type="body" sz="quarter" idx="57" hasCustomPrompt="1"/>
          </p:nvPr>
        </p:nvSpPr>
        <p:spPr>
          <a:xfrm>
            <a:off x="6453188" y="4618566"/>
            <a:ext cx="2151062" cy="284693"/>
          </a:xfrm>
          <a:prstGeom prst="rect">
            <a:avLst/>
          </a:prstGeom>
        </p:spPr>
        <p:txBody>
          <a:bodyPr>
            <a:noAutofit/>
          </a:bodyPr>
          <a:lstStyle>
            <a:lvl1pPr marL="0" indent="0" algn="ct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7" name="Text Placeholder 3"/>
          <p:cNvSpPr>
            <a:spLocks noGrp="1"/>
          </p:cNvSpPr>
          <p:nvPr>
            <p:ph type="body" sz="quarter" idx="59" hasCustomPrompt="1"/>
          </p:nvPr>
        </p:nvSpPr>
        <p:spPr>
          <a:xfrm>
            <a:off x="2152650" y="395574"/>
            <a:ext cx="2149475" cy="284693"/>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
        <p:nvSpPr>
          <p:cNvPr id="28" name="Text Placeholder 3"/>
          <p:cNvSpPr>
            <a:spLocks noGrp="1"/>
          </p:cNvSpPr>
          <p:nvPr>
            <p:ph type="body" sz="quarter" idx="60" hasCustomPrompt="1"/>
          </p:nvPr>
        </p:nvSpPr>
        <p:spPr>
          <a:xfrm>
            <a:off x="6417523" y="395574"/>
            <a:ext cx="2149475" cy="284693"/>
          </a:xfrm>
          <a:prstGeom prst="rect">
            <a:avLst/>
          </a:prstGeom>
        </p:spPr>
        <p:txBody>
          <a:bodyPr>
            <a:noAutofit/>
          </a:bodyPr>
          <a:lstStyle>
            <a:lvl1pPr marL="0" indent="0" algn="r">
              <a:lnSpc>
                <a:spcPts val="1500"/>
              </a:lnSpc>
              <a:spcBef>
                <a:spcPts val="0"/>
              </a:spcBef>
              <a:buNone/>
              <a:defRPr lang="en-US" sz="1400" b="1" baseline="0" dirty="0" smtClean="0">
                <a:solidFill>
                  <a:srgbClr val="FFFFFF"/>
                </a:solidFill>
              </a:defRPr>
            </a:lvl1pPr>
            <a:lvl2pPr marL="274320" indent="0">
              <a:buFont typeface="Arial" pitchFamily="34" charset="0"/>
              <a:buNone/>
              <a:defRPr/>
            </a:lvl2pPr>
            <a:lvl3pPr marL="457200" indent="0">
              <a:buNone/>
              <a:defRPr/>
            </a:lvl3pPr>
            <a:lvl4pPr marL="685800" indent="0">
              <a:buNone/>
              <a:defRPr/>
            </a:lvl4pPr>
            <a:lvl5pPr marL="914400" indent="0">
              <a:buNone/>
              <a:defRPr/>
            </a:lvl5pPr>
          </a:lstStyle>
          <a:p>
            <a:pPr lvl="0"/>
            <a:r>
              <a:rPr lang="en-US" dirty="0" smtClean="0"/>
              <a:t>First Name Last Name</a:t>
            </a:r>
          </a:p>
        </p:txBody>
      </p:sp>
    </p:spTree>
    <p:extLst>
      <p:ext uri="{BB962C8B-B14F-4D97-AF65-F5344CB8AC3E}">
        <p14:creationId xmlns:p14="http://schemas.microsoft.com/office/powerpoint/2010/main" val="2458518440"/>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Img 1">
    <p:spTree>
      <p:nvGrpSpPr>
        <p:cNvPr id="1" name=""/>
        <p:cNvGrpSpPr/>
        <p:nvPr/>
      </p:nvGrpSpPr>
      <p:grpSpPr>
        <a:xfrm>
          <a:off x="0" y="0"/>
          <a:ext cx="0" cy="0"/>
          <a:chOff x="0" y="0"/>
          <a:chExt cx="0" cy="0"/>
        </a:xfrm>
      </p:grpSpPr>
      <p:sp>
        <p:nvSpPr>
          <p:cNvPr id="56" name="Picture Placeholder 53"/>
          <p:cNvSpPr>
            <a:spLocks noGrp="1"/>
          </p:cNvSpPr>
          <p:nvPr>
            <p:ph type="pic" sz="quarter" idx="12" hasCustomPrompt="1"/>
          </p:nvPr>
        </p:nvSpPr>
        <p:spPr>
          <a:xfrm>
            <a:off x="-1" y="0"/>
            <a:ext cx="4303714" cy="4757738"/>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7" name="Picture Placeholder 53"/>
          <p:cNvSpPr>
            <a:spLocks noGrp="1"/>
          </p:cNvSpPr>
          <p:nvPr>
            <p:ph type="pic" sz="quarter" idx="13" hasCustomPrompt="1"/>
          </p:nvPr>
        </p:nvSpPr>
        <p:spPr>
          <a:xfrm>
            <a:off x="4342118" y="0"/>
            <a:ext cx="4801882" cy="4743450"/>
          </a:xfrm>
          <a:prstGeom prst="rect">
            <a:avLst/>
          </a:prstGeom>
          <a:solidFill>
            <a:schemeClr val="tx2"/>
          </a:solidFill>
          <a:ln>
            <a:noFill/>
          </a:ln>
        </p:spPr>
        <p:txBody>
          <a:bodyPr/>
          <a:lstStyle>
            <a:lvl1pPr marL="0" indent="0">
              <a:buNone/>
              <a:defRPr/>
            </a:lvl1pPr>
          </a:lstStyle>
          <a:p>
            <a:r>
              <a:rPr lang="en-US" dirty="0" smtClean="0"/>
              <a:t>Picture or Color Block</a:t>
            </a:r>
            <a:endParaRPr lang="en-US" dirty="0"/>
          </a:p>
        </p:txBody>
      </p:sp>
      <p:sp>
        <p:nvSpPr>
          <p:cNvPr id="5" name="Picture Placeholder 3"/>
          <p:cNvSpPr>
            <a:spLocks noGrp="1"/>
          </p:cNvSpPr>
          <p:nvPr>
            <p:ph type="pic" sz="quarter" idx="14" hasCustomPrompt="1"/>
          </p:nvPr>
        </p:nvSpPr>
        <p:spPr>
          <a:xfrm>
            <a:off x="-1" y="4760913"/>
            <a:ext cx="4303714" cy="382586"/>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7567444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Subheader">
    <p:spTree>
      <p:nvGrpSpPr>
        <p:cNvPr id="1" name=""/>
        <p:cNvGrpSpPr/>
        <p:nvPr/>
      </p:nvGrpSpPr>
      <p:grpSpPr>
        <a:xfrm>
          <a:off x="0" y="0"/>
          <a:ext cx="0" cy="0"/>
          <a:chOff x="0" y="0"/>
          <a:chExt cx="0" cy="0"/>
        </a:xfrm>
      </p:grpSpPr>
      <p:sp>
        <p:nvSpPr>
          <p:cNvPr id="12" name="Picture Placeholder 53"/>
          <p:cNvSpPr>
            <a:spLocks noGrp="1"/>
          </p:cNvSpPr>
          <p:nvPr>
            <p:ph type="pic" sz="quarter" idx="13" hasCustomPrompt="1"/>
          </p:nvPr>
        </p:nvSpPr>
        <p:spPr>
          <a:xfrm>
            <a:off x="4303713" y="-1"/>
            <a:ext cx="4300537" cy="2379664"/>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13" name="Picture Placeholder 53"/>
          <p:cNvSpPr>
            <a:spLocks noGrp="1"/>
          </p:cNvSpPr>
          <p:nvPr>
            <p:ph type="pic" sz="quarter" idx="14" hasCustomPrompt="1"/>
          </p:nvPr>
        </p:nvSpPr>
        <p:spPr>
          <a:xfrm>
            <a:off x="0" y="2379663"/>
            <a:ext cx="2152650" cy="2763837"/>
          </a:xfrm>
          <a:prstGeom prst="rect">
            <a:avLst/>
          </a:prstGeom>
          <a:solidFill>
            <a:schemeClr val="accent2"/>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4" name="Text Placeholder 2"/>
          <p:cNvSpPr>
            <a:spLocks noGrp="1"/>
          </p:cNvSpPr>
          <p:nvPr>
            <p:ph type="body" sz="quarter" idx="17" hasCustomPrompt="1"/>
          </p:nvPr>
        </p:nvSpPr>
        <p:spPr>
          <a:xfrm>
            <a:off x="4455744" y="3630494"/>
            <a:ext cx="4688256" cy="707886"/>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chemeClr val="bg1"/>
                </a:solidFill>
                <a:latin typeface="Arial Narrow" pitchFamily="34" charset="0"/>
                <a:ea typeface="+mn-ea"/>
                <a:cs typeface="+mn-cs"/>
              </a:defRPr>
            </a:lvl1pPr>
          </a:lstStyle>
          <a:p>
            <a:pPr lvl="0"/>
            <a:r>
              <a:rPr lang="en-US" dirty="0" err="1" smtClean="0"/>
              <a:t>Subheader</a:t>
            </a:r>
            <a:endParaRPr lang="en-US" dirty="0" smtClean="0"/>
          </a:p>
        </p:txBody>
      </p:sp>
      <p:sp>
        <p:nvSpPr>
          <p:cNvPr id="15" name="Picture Placeholder 53"/>
          <p:cNvSpPr>
            <a:spLocks noGrp="1"/>
          </p:cNvSpPr>
          <p:nvPr>
            <p:ph type="pic" sz="quarter" idx="18" hasCustomPrompt="1"/>
          </p:nvPr>
        </p:nvSpPr>
        <p:spPr>
          <a:xfrm>
            <a:off x="2152650" y="2379664"/>
            <a:ext cx="2151063" cy="2763836"/>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16" name="Picture Placeholder 2"/>
          <p:cNvSpPr>
            <a:spLocks noGrp="1"/>
          </p:cNvSpPr>
          <p:nvPr>
            <p:ph type="pic" sz="quarter" idx="20" hasCustomPrompt="1"/>
          </p:nvPr>
        </p:nvSpPr>
        <p:spPr>
          <a:xfrm>
            <a:off x="0" y="0"/>
            <a:ext cx="4303713" cy="2379663"/>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7" name="Title 3"/>
          <p:cNvSpPr>
            <a:spLocks noGrp="1"/>
          </p:cNvSpPr>
          <p:nvPr>
            <p:ph type="title" hasCustomPrompt="1"/>
          </p:nvPr>
        </p:nvSpPr>
        <p:spPr>
          <a:xfrm>
            <a:off x="4455744" y="2533345"/>
            <a:ext cx="4688256" cy="1108945"/>
          </a:xfrm>
        </p:spPr>
        <p:txBody>
          <a:bodyPr>
            <a:noAutofit/>
          </a:bodyPr>
          <a:lstStyle>
            <a:lvl1pPr>
              <a:lnSpc>
                <a:spcPts val="3200"/>
              </a:lnSpc>
              <a:defRPr sz="3200" baseline="0"/>
            </a:lvl1pPr>
          </a:lstStyle>
          <a:p>
            <a:r>
              <a:rPr lang="en-US" dirty="0" smtClean="0"/>
              <a:t>Click here to edit header</a:t>
            </a:r>
            <a:endParaRPr lang="en-US" dirty="0"/>
          </a:p>
        </p:txBody>
      </p:sp>
      <p:sp>
        <p:nvSpPr>
          <p:cNvPr id="18"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Freeform 6"/>
          <p:cNvSpPr>
            <a:spLocks noChangeAspect="1" noEditPoints="1"/>
          </p:cNvSpPr>
          <p:nvPr userDrawn="1"/>
        </p:nvSpPr>
        <p:spPr bwMode="auto">
          <a:xfrm>
            <a:off x="4708768" y="4469293"/>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4133169896"/>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llage Img 1">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0"/>
            <a:ext cx="4803686" cy="2379664"/>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2419452"/>
            <a:ext cx="2654212"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0" y="2419452"/>
            <a:ext cx="2152649"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2419452"/>
            <a:ext cx="2113206"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6" y="2419453"/>
            <a:ext cx="2110412" cy="2724048"/>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2812719034"/>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lage Img 2">
    <p:spTree>
      <p:nvGrpSpPr>
        <p:cNvPr id="1" name=""/>
        <p:cNvGrpSpPr/>
        <p:nvPr/>
      </p:nvGrpSpPr>
      <p:grpSpPr>
        <a:xfrm>
          <a:off x="0" y="0"/>
          <a:ext cx="0" cy="0"/>
          <a:chOff x="0" y="0"/>
          <a:chExt cx="0" cy="0"/>
        </a:xfrm>
      </p:grpSpPr>
      <p:sp>
        <p:nvSpPr>
          <p:cNvPr id="20" name="Picture Placeholder 14"/>
          <p:cNvSpPr>
            <a:spLocks noGrp="1"/>
          </p:cNvSpPr>
          <p:nvPr>
            <p:ph type="pic" sz="quarter" idx="21" hasCustomPrompt="1"/>
          </p:nvPr>
        </p:nvSpPr>
        <p:spPr>
          <a:xfrm>
            <a:off x="4340314" y="2419452"/>
            <a:ext cx="4803686" cy="2724048"/>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8" name="Picture Placeholder 14"/>
          <p:cNvSpPr>
            <a:spLocks noGrp="1"/>
          </p:cNvSpPr>
          <p:nvPr>
            <p:ph type="pic" sz="quarter" idx="29" hasCustomPrompt="1"/>
          </p:nvPr>
        </p:nvSpPr>
        <p:spPr>
          <a:xfrm>
            <a:off x="-3" y="0"/>
            <a:ext cx="4303716" cy="2379664"/>
          </a:xfrm>
          <a:prstGeom prst="rect">
            <a:avLst/>
          </a:prstGeom>
          <a:solidFill>
            <a:schemeClr val="tx2"/>
          </a:solidFill>
        </p:spPr>
        <p:txBody>
          <a:bodyPr/>
          <a:lstStyle>
            <a:lvl1pPr marL="0" indent="0">
              <a:buNone/>
              <a:defRPr/>
            </a:lvl1pPr>
          </a:lstStyle>
          <a:p>
            <a:r>
              <a:rPr lang="en-US" dirty="0" smtClean="0"/>
              <a:t>Picture or Color Block</a:t>
            </a:r>
            <a:endParaRPr lang="en-US" dirty="0"/>
          </a:p>
        </p:txBody>
      </p:sp>
      <p:sp>
        <p:nvSpPr>
          <p:cNvPr id="42" name="Picture Placeholder 14"/>
          <p:cNvSpPr>
            <a:spLocks noGrp="1"/>
          </p:cNvSpPr>
          <p:nvPr>
            <p:ph type="pic" sz="quarter" idx="39" hasCustomPrompt="1"/>
          </p:nvPr>
        </p:nvSpPr>
        <p:spPr>
          <a:xfrm>
            <a:off x="6489788" y="0"/>
            <a:ext cx="2654212" cy="23796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13" name="Picture Placeholder 14"/>
          <p:cNvSpPr>
            <a:spLocks noGrp="1"/>
          </p:cNvSpPr>
          <p:nvPr>
            <p:ph type="pic" sz="quarter" idx="52" hasCustomPrompt="1"/>
          </p:nvPr>
        </p:nvSpPr>
        <p:spPr>
          <a:xfrm>
            <a:off x="0" y="2419453"/>
            <a:ext cx="2152649" cy="2724047"/>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2" name="Picture Placeholder 14"/>
          <p:cNvSpPr>
            <a:spLocks noGrp="1"/>
          </p:cNvSpPr>
          <p:nvPr>
            <p:ph type="pic" sz="quarter" idx="53" hasCustomPrompt="1"/>
          </p:nvPr>
        </p:nvSpPr>
        <p:spPr>
          <a:xfrm>
            <a:off x="2190508" y="2419453"/>
            <a:ext cx="2113206" cy="2724047"/>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
        <p:nvSpPr>
          <p:cNvPr id="26" name="Picture Placeholder 14"/>
          <p:cNvSpPr>
            <a:spLocks noGrp="1"/>
          </p:cNvSpPr>
          <p:nvPr>
            <p:ph type="pic" sz="quarter" idx="54" hasCustomPrompt="1"/>
          </p:nvPr>
        </p:nvSpPr>
        <p:spPr>
          <a:xfrm>
            <a:off x="4342775" y="-1"/>
            <a:ext cx="2110413" cy="2379663"/>
          </a:xfrm>
          <a:prstGeom prst="rect">
            <a:avLst/>
          </a:prstGeom>
          <a:solidFill>
            <a:schemeClr val="bg1">
              <a:lumMod val="20000"/>
              <a:lumOff val="80000"/>
            </a:schemeClr>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3253085498"/>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316920"/>
            <a:ext cx="8334954" cy="605294"/>
          </a:xfrm>
          <a:prstGeom prst="rect">
            <a:avLst/>
          </a:prstGeom>
          <a:noFill/>
        </p:spPr>
        <p:txBody>
          <a:bodyPr wrap="square" lIns="228600" rIns="228600" rtlCol="0" anchor="t">
            <a:noAutofit/>
          </a:bodyPr>
          <a:lstStyle>
            <a:lvl1pPr marL="0" indent="0">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497880"/>
            <a:ext cx="8334954" cy="873125"/>
          </a:xfrm>
        </p:spPr>
        <p:txBody>
          <a:bodyPr/>
          <a:lstStyle>
            <a:lvl1pP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46510025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ull Bleed Proj Img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5143499"/>
          </a:xfrm>
          <a:prstGeom prst="rect">
            <a:avLst/>
          </a:prstGeom>
          <a:solidFill>
            <a:schemeClr val="bg1"/>
          </a:solidFill>
        </p:spPr>
        <p:txBody>
          <a:bodyPr anchor="t"/>
          <a:lstStyle>
            <a:lvl1pPr marL="0" indent="0" algn="l">
              <a:buNone/>
              <a:defRPr baseline="0"/>
            </a:lvl1pPr>
          </a:lstStyle>
          <a:p>
            <a:r>
              <a:rPr lang="en-US" dirty="0" smtClean="0"/>
              <a:t>Picture or Color Block</a:t>
            </a:r>
            <a:endParaRPr lang="en-US" dirty="0"/>
          </a:p>
        </p:txBody>
      </p:sp>
      <p:sp>
        <p:nvSpPr>
          <p:cNvPr id="3" name="Text Placeholder 4"/>
          <p:cNvSpPr>
            <a:spLocks noGrp="1"/>
          </p:cNvSpPr>
          <p:nvPr>
            <p:ph type="body" sz="quarter" idx="15" hasCustomPrompt="1"/>
          </p:nvPr>
        </p:nvSpPr>
        <p:spPr>
          <a:xfrm>
            <a:off x="309045" y="1316920"/>
            <a:ext cx="8334954" cy="605294"/>
          </a:xfrm>
          <a:prstGeom prst="rect">
            <a:avLst/>
          </a:prstGeom>
          <a:noFill/>
        </p:spPr>
        <p:txBody>
          <a:bodyPr wrap="square" lIns="228600" rIns="228600" rtlCol="0" anchor="t">
            <a:noAutofit/>
          </a:bodyPr>
          <a:lstStyle>
            <a:lvl1pPr marL="0" indent="0" algn="r">
              <a:lnSpc>
                <a:spcPts val="2000"/>
              </a:lnSpc>
              <a:spcBef>
                <a:spcPts val="0"/>
              </a:spcBef>
              <a:buNone/>
              <a:defRPr lang="en-US" sz="1600" b="0" i="1" dirty="0" smtClean="0">
                <a:solidFill>
                  <a:srgbClr val="FFFFFF"/>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smtClean="0"/>
              <a:t>Project Location</a:t>
            </a:r>
          </a:p>
          <a:p>
            <a:pPr marL="0" lvl="0"/>
            <a:endParaRPr lang="en-US" dirty="0" smtClean="0"/>
          </a:p>
        </p:txBody>
      </p:sp>
      <p:sp>
        <p:nvSpPr>
          <p:cNvPr id="5" name="Title 3"/>
          <p:cNvSpPr>
            <a:spLocks noGrp="1"/>
          </p:cNvSpPr>
          <p:nvPr>
            <p:ph type="title" hasCustomPrompt="1"/>
          </p:nvPr>
        </p:nvSpPr>
        <p:spPr>
          <a:xfrm>
            <a:off x="309045" y="497880"/>
            <a:ext cx="8334954" cy="873125"/>
          </a:xfrm>
        </p:spPr>
        <p:txBody>
          <a:bodyPr/>
          <a:lstStyle>
            <a:lvl1pPr algn="r">
              <a:defRPr sz="2000">
                <a:solidFill>
                  <a:srgbClr val="FFFFFF"/>
                </a:solidFill>
              </a:defRPr>
            </a:lvl1pPr>
          </a:lstStyle>
          <a:p>
            <a:r>
              <a:rPr lang="en-US" dirty="0" smtClean="0"/>
              <a:t>PROJECT NAME</a:t>
            </a:r>
            <a:endParaRPr lang="en-US" dirty="0"/>
          </a:p>
        </p:txBody>
      </p:sp>
    </p:spTree>
    <p:extLst>
      <p:ext uri="{BB962C8B-B14F-4D97-AF65-F5344CB8AC3E}">
        <p14:creationId xmlns:p14="http://schemas.microsoft.com/office/powerpoint/2010/main" val="1827003222"/>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Layout 2">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0"/>
            <a:ext cx="9144000" cy="51434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12329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Guides-FOR REFERENCE ONLY">
    <p:spTree>
      <p:nvGrpSpPr>
        <p:cNvPr id="1" name=""/>
        <p:cNvGrpSpPr/>
        <p:nvPr/>
      </p:nvGrpSpPr>
      <p:grpSpPr>
        <a:xfrm>
          <a:off x="0" y="0"/>
          <a:ext cx="0" cy="0"/>
          <a:chOff x="0" y="0"/>
          <a:chExt cx="0" cy="0"/>
        </a:xfrm>
      </p:grpSpPr>
      <p:sp>
        <p:nvSpPr>
          <p:cNvPr id="37" name="Rectangle 36"/>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0"/>
            <a:ext cx="9144000" cy="5143500"/>
            <a:chOff x="0" y="0"/>
            <a:chExt cx="9144000" cy="5143500"/>
          </a:xfrm>
        </p:grpSpPr>
        <p:sp>
          <p:nvSpPr>
            <p:cNvPr id="27" name="TextBox 26"/>
            <p:cNvSpPr txBox="1"/>
            <p:nvPr/>
          </p:nvSpPr>
          <p:spPr>
            <a:xfrm>
              <a:off x="819293" y="1189170"/>
              <a:ext cx="482824" cy="276999"/>
            </a:xfrm>
            <a:prstGeom prst="rect">
              <a:avLst/>
            </a:prstGeom>
            <a:noFill/>
            <a:ln>
              <a:noFill/>
            </a:ln>
          </p:spPr>
          <p:txBody>
            <a:bodyPr wrap="none" rtlCol="0">
              <a:spAutoFit/>
            </a:bodyPr>
            <a:lstStyle/>
            <a:p>
              <a:r>
                <a:rPr lang="en-US" sz="1200" b="1" dirty="0" smtClean="0">
                  <a:solidFill>
                    <a:schemeClr val="bg1"/>
                  </a:solidFill>
                  <a:latin typeface="+mj-lt"/>
                </a:rPr>
                <a:t>1.51</a:t>
              </a:r>
              <a:endParaRPr lang="en-US" sz="1200" b="1" dirty="0">
                <a:solidFill>
                  <a:schemeClr val="bg1"/>
                </a:solidFill>
                <a:latin typeface="+mj-lt"/>
              </a:endParaRPr>
            </a:p>
          </p:txBody>
        </p:sp>
        <p:sp>
          <p:nvSpPr>
            <p:cNvPr id="28" name="TextBox 27"/>
            <p:cNvSpPr txBox="1"/>
            <p:nvPr/>
          </p:nvSpPr>
          <p:spPr>
            <a:xfrm>
              <a:off x="819293" y="2379663"/>
              <a:ext cx="482824" cy="276999"/>
            </a:xfrm>
            <a:prstGeom prst="rect">
              <a:avLst/>
            </a:prstGeom>
            <a:noFill/>
            <a:ln>
              <a:noFill/>
            </a:ln>
          </p:spPr>
          <p:txBody>
            <a:bodyPr wrap="none" rtlCol="0">
              <a:spAutoFit/>
            </a:bodyPr>
            <a:lstStyle/>
            <a:p>
              <a:r>
                <a:rPr lang="en-US" sz="1200" b="1" dirty="0" smtClean="0">
                  <a:solidFill>
                    <a:schemeClr val="bg1"/>
                  </a:solidFill>
                  <a:latin typeface="+mj-lt"/>
                </a:rPr>
                <a:t>0.21</a:t>
              </a:r>
              <a:endParaRPr lang="en-US" sz="1200" b="1" dirty="0">
                <a:solidFill>
                  <a:schemeClr val="bg1"/>
                </a:solidFill>
                <a:latin typeface="+mj-lt"/>
              </a:endParaRPr>
            </a:p>
          </p:txBody>
        </p:sp>
        <p:sp>
          <p:nvSpPr>
            <p:cNvPr id="29" name="TextBox 28"/>
            <p:cNvSpPr txBox="1"/>
            <p:nvPr/>
          </p:nvSpPr>
          <p:spPr>
            <a:xfrm>
              <a:off x="819293" y="3570280"/>
              <a:ext cx="482824" cy="276999"/>
            </a:xfrm>
            <a:prstGeom prst="rect">
              <a:avLst/>
            </a:prstGeom>
            <a:noFill/>
            <a:ln>
              <a:noFill/>
            </a:ln>
          </p:spPr>
          <p:txBody>
            <a:bodyPr wrap="none" rtlCol="0">
              <a:spAutoFit/>
            </a:bodyPr>
            <a:lstStyle/>
            <a:p>
              <a:r>
                <a:rPr lang="en-US" sz="1200" b="1" dirty="0" smtClean="0">
                  <a:solidFill>
                    <a:schemeClr val="bg1"/>
                  </a:solidFill>
                  <a:latin typeface="+mj-lt"/>
                </a:rPr>
                <a:t>1.09</a:t>
              </a:r>
              <a:endParaRPr lang="en-US" sz="1200" b="1" dirty="0">
                <a:solidFill>
                  <a:schemeClr val="bg1"/>
                </a:solidFill>
                <a:latin typeface="+mj-lt"/>
              </a:endParaRPr>
            </a:p>
          </p:txBody>
        </p:sp>
        <p:sp>
          <p:nvSpPr>
            <p:cNvPr id="31" name="TextBox 30"/>
            <p:cNvSpPr txBox="1"/>
            <p:nvPr/>
          </p:nvSpPr>
          <p:spPr>
            <a:xfrm>
              <a:off x="8620966"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4.41</a:t>
              </a:r>
              <a:endParaRPr lang="en-US" sz="1200" b="1" dirty="0">
                <a:solidFill>
                  <a:schemeClr val="bg1"/>
                </a:solidFill>
                <a:latin typeface="+mj-lt"/>
              </a:endParaRPr>
            </a:p>
          </p:txBody>
        </p:sp>
        <p:sp>
          <p:nvSpPr>
            <p:cNvPr id="32" name="TextBox 31"/>
            <p:cNvSpPr txBox="1"/>
            <p:nvPr/>
          </p:nvSpPr>
          <p:spPr>
            <a:xfrm>
              <a:off x="4303713"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0.29</a:t>
              </a:r>
              <a:endParaRPr lang="en-US" sz="1200" b="1" dirty="0">
                <a:solidFill>
                  <a:schemeClr val="bg1"/>
                </a:solidFill>
                <a:latin typeface="+mj-lt"/>
              </a:endParaRPr>
            </a:p>
          </p:txBody>
        </p:sp>
        <p:sp>
          <p:nvSpPr>
            <p:cNvPr id="33" name="TextBox 32"/>
            <p:cNvSpPr txBox="1"/>
            <p:nvPr/>
          </p:nvSpPr>
          <p:spPr>
            <a:xfrm>
              <a:off x="6453188"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2.06</a:t>
              </a:r>
              <a:endParaRPr lang="en-US" sz="1200" b="1" dirty="0">
                <a:solidFill>
                  <a:schemeClr val="bg1"/>
                </a:solidFill>
                <a:latin typeface="+mj-lt"/>
              </a:endParaRPr>
            </a:p>
          </p:txBody>
        </p:sp>
        <p:sp>
          <p:nvSpPr>
            <p:cNvPr id="34" name="TextBox 33"/>
            <p:cNvSpPr txBox="1"/>
            <p:nvPr/>
          </p:nvSpPr>
          <p:spPr>
            <a:xfrm>
              <a:off x="819293" y="4764613"/>
              <a:ext cx="482824" cy="276999"/>
            </a:xfrm>
            <a:prstGeom prst="rect">
              <a:avLst/>
            </a:prstGeom>
            <a:noFill/>
            <a:ln>
              <a:noFill/>
            </a:ln>
          </p:spPr>
          <p:txBody>
            <a:bodyPr wrap="none" rtlCol="0">
              <a:spAutoFit/>
            </a:bodyPr>
            <a:lstStyle/>
            <a:p>
              <a:r>
                <a:rPr lang="en-US" sz="1200" b="1" dirty="0" smtClean="0">
                  <a:solidFill>
                    <a:schemeClr val="bg1"/>
                  </a:solidFill>
                  <a:latin typeface="+mj-lt"/>
                </a:rPr>
                <a:t>2.39</a:t>
              </a:r>
              <a:endParaRPr lang="en-US" sz="1200" b="1" dirty="0">
                <a:solidFill>
                  <a:schemeClr val="bg1"/>
                </a:solidFill>
                <a:latin typeface="+mj-lt"/>
              </a:endParaRPr>
            </a:p>
          </p:txBody>
        </p:sp>
        <p:sp>
          <p:nvSpPr>
            <p:cNvPr id="35" name="TextBox 34"/>
            <p:cNvSpPr txBox="1"/>
            <p:nvPr/>
          </p:nvSpPr>
          <p:spPr>
            <a:xfrm>
              <a:off x="2152485" y="352962"/>
              <a:ext cx="482824" cy="276999"/>
            </a:xfrm>
            <a:prstGeom prst="rect">
              <a:avLst/>
            </a:prstGeom>
            <a:noFill/>
            <a:ln>
              <a:noFill/>
            </a:ln>
          </p:spPr>
          <p:txBody>
            <a:bodyPr wrap="none" rtlCol="0">
              <a:spAutoFit/>
            </a:bodyPr>
            <a:lstStyle/>
            <a:p>
              <a:r>
                <a:rPr lang="en-US" sz="1200" b="1" dirty="0" smtClean="0">
                  <a:solidFill>
                    <a:schemeClr val="bg1"/>
                  </a:solidFill>
                  <a:latin typeface="+mj-lt"/>
                </a:rPr>
                <a:t>2.65</a:t>
              </a:r>
              <a:endParaRPr lang="en-US" sz="1200" b="1" dirty="0">
                <a:solidFill>
                  <a:schemeClr val="bg1"/>
                </a:solidFill>
                <a:latin typeface="+mj-lt"/>
              </a:endParaRPr>
            </a:p>
          </p:txBody>
        </p:sp>
        <p:sp>
          <p:nvSpPr>
            <p:cNvPr id="36" name="TextBox 35"/>
            <p:cNvSpPr txBox="1"/>
            <p:nvPr userDrawn="1"/>
          </p:nvSpPr>
          <p:spPr>
            <a:xfrm>
              <a:off x="819293" y="1189170"/>
              <a:ext cx="482824" cy="276999"/>
            </a:xfrm>
            <a:prstGeom prst="rect">
              <a:avLst/>
            </a:prstGeom>
            <a:noFill/>
            <a:ln>
              <a:noFill/>
            </a:ln>
          </p:spPr>
          <p:txBody>
            <a:bodyPr wrap="none" rtlCol="0">
              <a:spAutoFit/>
            </a:bodyPr>
            <a:lstStyle/>
            <a:p>
              <a:r>
                <a:rPr lang="en-US" sz="1200" b="1" dirty="0" smtClean="0">
                  <a:solidFill>
                    <a:srgbClr val="000000"/>
                  </a:solidFill>
                  <a:latin typeface="+mj-lt"/>
                </a:rPr>
                <a:t>1.51</a:t>
              </a:r>
              <a:endParaRPr lang="en-US" sz="1200" b="1" dirty="0">
                <a:solidFill>
                  <a:srgbClr val="000000"/>
                </a:solidFill>
                <a:latin typeface="+mj-lt"/>
              </a:endParaRPr>
            </a:p>
          </p:txBody>
        </p:sp>
        <p:sp>
          <p:nvSpPr>
            <p:cNvPr id="46" name="TextBox 45"/>
            <p:cNvSpPr txBox="1"/>
            <p:nvPr userDrawn="1"/>
          </p:nvSpPr>
          <p:spPr>
            <a:xfrm>
              <a:off x="819293" y="2379663"/>
              <a:ext cx="482824" cy="276999"/>
            </a:xfrm>
            <a:prstGeom prst="rect">
              <a:avLst/>
            </a:prstGeom>
            <a:noFill/>
            <a:ln>
              <a:noFill/>
            </a:ln>
          </p:spPr>
          <p:txBody>
            <a:bodyPr wrap="none" rtlCol="0">
              <a:spAutoFit/>
            </a:bodyPr>
            <a:lstStyle/>
            <a:p>
              <a:r>
                <a:rPr lang="en-US" sz="1200" b="1" dirty="0" smtClean="0">
                  <a:solidFill>
                    <a:srgbClr val="000000"/>
                  </a:solidFill>
                  <a:latin typeface="+mj-lt"/>
                </a:rPr>
                <a:t>0.21</a:t>
              </a:r>
              <a:endParaRPr lang="en-US" sz="1200" b="1" dirty="0">
                <a:solidFill>
                  <a:srgbClr val="000000"/>
                </a:solidFill>
                <a:latin typeface="+mj-lt"/>
              </a:endParaRPr>
            </a:p>
          </p:txBody>
        </p:sp>
        <p:sp>
          <p:nvSpPr>
            <p:cNvPr id="47" name="TextBox 46"/>
            <p:cNvSpPr txBox="1"/>
            <p:nvPr userDrawn="1"/>
          </p:nvSpPr>
          <p:spPr>
            <a:xfrm>
              <a:off x="819293" y="3570280"/>
              <a:ext cx="482824" cy="276999"/>
            </a:xfrm>
            <a:prstGeom prst="rect">
              <a:avLst/>
            </a:prstGeom>
            <a:noFill/>
            <a:ln>
              <a:noFill/>
            </a:ln>
          </p:spPr>
          <p:txBody>
            <a:bodyPr wrap="none" rtlCol="0">
              <a:spAutoFit/>
            </a:bodyPr>
            <a:lstStyle/>
            <a:p>
              <a:r>
                <a:rPr lang="en-US" sz="1200" b="1" dirty="0" smtClean="0">
                  <a:solidFill>
                    <a:srgbClr val="000000"/>
                  </a:solidFill>
                  <a:latin typeface="+mj-lt"/>
                </a:rPr>
                <a:t>1.09</a:t>
              </a:r>
              <a:endParaRPr lang="en-US" sz="1200" b="1" dirty="0">
                <a:solidFill>
                  <a:srgbClr val="000000"/>
                </a:solidFill>
                <a:latin typeface="+mj-lt"/>
              </a:endParaRPr>
            </a:p>
          </p:txBody>
        </p:sp>
        <p:sp>
          <p:nvSpPr>
            <p:cNvPr id="48" name="TextBox 47"/>
            <p:cNvSpPr txBox="1"/>
            <p:nvPr userDrawn="1"/>
          </p:nvSpPr>
          <p:spPr>
            <a:xfrm>
              <a:off x="8620966"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4.41</a:t>
              </a:r>
              <a:endParaRPr lang="en-US" sz="1200" b="1" dirty="0">
                <a:solidFill>
                  <a:srgbClr val="000000"/>
                </a:solidFill>
                <a:latin typeface="+mj-lt"/>
              </a:endParaRPr>
            </a:p>
          </p:txBody>
        </p:sp>
        <p:sp>
          <p:nvSpPr>
            <p:cNvPr id="49" name="TextBox 48"/>
            <p:cNvSpPr txBox="1"/>
            <p:nvPr userDrawn="1"/>
          </p:nvSpPr>
          <p:spPr>
            <a:xfrm>
              <a:off x="4303713"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0.29</a:t>
              </a:r>
              <a:endParaRPr lang="en-US" sz="1200" b="1" dirty="0">
                <a:solidFill>
                  <a:srgbClr val="000000"/>
                </a:solidFill>
                <a:latin typeface="+mj-lt"/>
              </a:endParaRPr>
            </a:p>
          </p:txBody>
        </p:sp>
        <p:sp>
          <p:nvSpPr>
            <p:cNvPr id="50" name="TextBox 49"/>
            <p:cNvSpPr txBox="1"/>
            <p:nvPr userDrawn="1"/>
          </p:nvSpPr>
          <p:spPr>
            <a:xfrm>
              <a:off x="6453188"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2.06</a:t>
              </a:r>
              <a:endParaRPr lang="en-US" sz="1200" b="1" dirty="0">
                <a:solidFill>
                  <a:srgbClr val="000000"/>
                </a:solidFill>
                <a:latin typeface="+mj-lt"/>
              </a:endParaRPr>
            </a:p>
          </p:txBody>
        </p:sp>
        <p:sp>
          <p:nvSpPr>
            <p:cNvPr id="51" name="TextBox 50"/>
            <p:cNvSpPr txBox="1"/>
            <p:nvPr userDrawn="1"/>
          </p:nvSpPr>
          <p:spPr>
            <a:xfrm>
              <a:off x="819293" y="4764613"/>
              <a:ext cx="482824" cy="276999"/>
            </a:xfrm>
            <a:prstGeom prst="rect">
              <a:avLst/>
            </a:prstGeom>
            <a:noFill/>
            <a:ln>
              <a:noFill/>
            </a:ln>
          </p:spPr>
          <p:txBody>
            <a:bodyPr wrap="none" rtlCol="0">
              <a:spAutoFit/>
            </a:bodyPr>
            <a:lstStyle/>
            <a:p>
              <a:r>
                <a:rPr lang="en-US" sz="1200" b="1" dirty="0" smtClean="0">
                  <a:solidFill>
                    <a:srgbClr val="000000"/>
                  </a:solidFill>
                  <a:latin typeface="+mj-lt"/>
                </a:rPr>
                <a:t>2.39</a:t>
              </a:r>
              <a:endParaRPr lang="en-US" sz="1200" b="1" dirty="0">
                <a:solidFill>
                  <a:srgbClr val="000000"/>
                </a:solidFill>
                <a:latin typeface="+mj-lt"/>
              </a:endParaRPr>
            </a:p>
          </p:txBody>
        </p:sp>
        <p:sp>
          <p:nvSpPr>
            <p:cNvPr id="52" name="TextBox 51"/>
            <p:cNvSpPr txBox="1"/>
            <p:nvPr userDrawn="1"/>
          </p:nvSpPr>
          <p:spPr>
            <a:xfrm>
              <a:off x="2152485" y="352962"/>
              <a:ext cx="482824" cy="276999"/>
            </a:xfrm>
            <a:prstGeom prst="rect">
              <a:avLst/>
            </a:prstGeom>
            <a:noFill/>
            <a:ln>
              <a:noFill/>
            </a:ln>
          </p:spPr>
          <p:txBody>
            <a:bodyPr wrap="none" rtlCol="0">
              <a:spAutoFit/>
            </a:bodyPr>
            <a:lstStyle/>
            <a:p>
              <a:r>
                <a:rPr lang="en-US" sz="1200" b="1" dirty="0" smtClean="0">
                  <a:solidFill>
                    <a:srgbClr val="000000"/>
                  </a:solidFill>
                  <a:latin typeface="+mj-lt"/>
                </a:rPr>
                <a:t>2.65</a:t>
              </a:r>
              <a:endParaRPr lang="en-US" sz="1200" b="1" dirty="0">
                <a:solidFill>
                  <a:srgbClr val="000000"/>
                </a:solidFill>
                <a:latin typeface="+mj-lt"/>
              </a:endParaRPr>
            </a:p>
          </p:txBody>
        </p:sp>
        <p:cxnSp>
          <p:nvCxnSpPr>
            <p:cNvPr id="53" name="Straight Connector 52"/>
            <p:cNvCxnSpPr/>
            <p:nvPr userDrawn="1"/>
          </p:nvCxnSpPr>
          <p:spPr>
            <a:xfrm>
              <a:off x="2152650"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a:xfrm>
              <a:off x="430371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6442733"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a:xfrm>
              <a:off x="8600145" y="0"/>
              <a:ext cx="0" cy="514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a:xfrm>
              <a:off x="0" y="11891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0" y="237027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0" y="3560895"/>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751520"/>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2413" y="1304385"/>
              <a:ext cx="1925537" cy="1886637"/>
            </a:xfrm>
            <a:prstGeom prst="rect">
              <a:avLst/>
            </a:prstGeom>
          </p:spPr>
        </p:pic>
        <p:sp>
          <p:nvSpPr>
            <p:cNvPr id="62" name="TextBox 61"/>
            <p:cNvSpPr txBox="1"/>
            <p:nvPr userDrawn="1"/>
          </p:nvSpPr>
          <p:spPr>
            <a:xfrm>
              <a:off x="4725620" y="1035550"/>
              <a:ext cx="4186145" cy="3631763"/>
            </a:xfrm>
            <a:prstGeom prst="rect">
              <a:avLst/>
            </a:prstGeom>
            <a:solidFill>
              <a:srgbClr val="FFFFFF"/>
            </a:solid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000000"/>
                  </a:solidFill>
                </a:rPr>
                <a:t>REPOSITION OR</a:t>
              </a:r>
              <a:r>
                <a:rPr lang="en-US" sz="1600" b="1" baseline="0" dirty="0" smtClean="0">
                  <a:solidFill>
                    <a:srgbClr val="000000"/>
                  </a:solidFill>
                </a:rPr>
                <a:t> CREATE GUIDES ON GRID</a:t>
              </a:r>
              <a:endParaRPr lang="en-US" sz="1600" b="1" dirty="0" smtClean="0">
                <a:solidFill>
                  <a:srgbClr val="000000"/>
                </a:solidFill>
              </a:endParaRPr>
            </a:p>
            <a:p>
              <a:r>
                <a:rPr lang="en-US" dirty="0" smtClean="0">
                  <a:solidFill>
                    <a:srgbClr val="000000"/>
                  </a:solidFill>
                </a:rPr>
                <a:t>If a guide is accidentally moved or you start with a blank document that does not have guides placed do the following:</a:t>
              </a:r>
            </a:p>
            <a:p>
              <a:pPr marL="342900" indent="-342900">
                <a:buFont typeface="+mj-lt"/>
                <a:buAutoNum type="arabicPeriod"/>
              </a:pPr>
              <a:r>
                <a:rPr lang="en-US" sz="1600" baseline="0" dirty="0" smtClean="0">
                  <a:solidFill>
                    <a:srgbClr val="000000"/>
                  </a:solidFill>
                </a:rPr>
                <a:t>Turn on Snap to Grid</a:t>
              </a:r>
            </a:p>
            <a:p>
              <a:pPr marL="342900" indent="-342900">
                <a:buFont typeface="+mj-lt"/>
                <a:buAutoNum type="arabicPeriod"/>
              </a:pPr>
              <a:r>
                <a:rPr lang="en-US" sz="1600" baseline="0" dirty="0" smtClean="0">
                  <a:solidFill>
                    <a:srgbClr val="000000"/>
                  </a:solidFill>
                </a:rPr>
                <a:t>Set grid settings to .042 inches</a:t>
              </a:r>
            </a:p>
            <a:p>
              <a:pPr marL="342900" indent="-342900">
                <a:buFont typeface="+mj-lt"/>
                <a:buAutoNum type="arabicPeriod"/>
              </a:pPr>
              <a:r>
                <a:rPr lang="en-US" sz="1600" baseline="0" dirty="0" smtClean="0">
                  <a:solidFill>
                    <a:srgbClr val="000000"/>
                  </a:solidFill>
                </a:rPr>
                <a:t>Turn on both Guide Settings</a:t>
              </a:r>
            </a:p>
            <a:p>
              <a:pPr marL="342900" indent="-342900">
                <a:buFont typeface="+mj-lt"/>
                <a:buAutoNum type="arabicPeriod"/>
              </a:pPr>
              <a:r>
                <a:rPr lang="en-US" sz="1600" baseline="0" dirty="0" smtClean="0">
                  <a:solidFill>
                    <a:srgbClr val="000000"/>
                  </a:solidFill>
                </a:rPr>
                <a:t>Use the lines and grey measurements on this slide to position guides</a:t>
              </a:r>
            </a:p>
            <a:p>
              <a:pPr marL="342900" indent="-342900">
                <a:buFont typeface="+mj-lt"/>
                <a:buAutoNum type="arabicPeriod"/>
              </a:pPr>
              <a:r>
                <a:rPr lang="en-US" sz="1600" baseline="0" dirty="0" smtClean="0">
                  <a:solidFill>
                    <a:srgbClr val="000000"/>
                  </a:solidFill>
                </a:rPr>
                <a:t>To move guides, click on guide outside of slide in grey area and drag to position.</a:t>
              </a:r>
            </a:p>
            <a:p>
              <a:pPr marL="342900" indent="-342900">
                <a:buFont typeface="+mj-lt"/>
                <a:buAutoNum type="arabicPeriod"/>
              </a:pPr>
              <a:r>
                <a:rPr lang="en-US" sz="1600" baseline="0" dirty="0" smtClean="0">
                  <a:solidFill>
                    <a:srgbClr val="000000"/>
                  </a:solidFill>
                </a:rPr>
                <a:t>To add new guides, click on a guide outside of slide in grey area while holding CTRL and drag </a:t>
              </a:r>
              <a:br>
                <a:rPr lang="en-US" sz="1600" baseline="0" dirty="0" smtClean="0">
                  <a:solidFill>
                    <a:srgbClr val="000000"/>
                  </a:solidFill>
                </a:rPr>
              </a:br>
              <a:r>
                <a:rPr lang="en-US" sz="1600" baseline="0" dirty="0" smtClean="0">
                  <a:solidFill>
                    <a:srgbClr val="000000"/>
                  </a:solidFill>
                </a:rPr>
                <a:t>to position </a:t>
              </a:r>
            </a:p>
          </p:txBody>
        </p:sp>
        <p:pic>
          <p:nvPicPr>
            <p:cNvPr id="63" name="Picture 6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07835" y="3307251"/>
              <a:ext cx="2468680" cy="1595861"/>
            </a:xfrm>
            <a:prstGeom prst="rect">
              <a:avLst/>
            </a:prstGeom>
            <a:ln w="76200">
              <a:solidFill>
                <a:schemeClr val="accent2"/>
              </a:solidFill>
              <a:miter lim="800000"/>
            </a:ln>
          </p:spPr>
        </p:pic>
        <p:sp>
          <p:nvSpPr>
            <p:cNvPr id="64" name="Rectangle 63"/>
            <p:cNvSpPr/>
            <p:nvPr userDrawn="1"/>
          </p:nvSpPr>
          <p:spPr>
            <a:xfrm>
              <a:off x="3112610" y="3416660"/>
              <a:ext cx="576075" cy="5129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2865258"/>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Logo Footer-FOR REFERENCE ONLY">
    <p:spTree>
      <p:nvGrpSpPr>
        <p:cNvPr id="1" name=""/>
        <p:cNvGrpSpPr/>
        <p:nvPr/>
      </p:nvGrpSpPr>
      <p:grpSpPr>
        <a:xfrm>
          <a:off x="0" y="0"/>
          <a:ext cx="0" cy="0"/>
          <a:chOff x="0" y="0"/>
          <a:chExt cx="0" cy="0"/>
        </a:xfrm>
      </p:grpSpPr>
      <p:sp>
        <p:nvSpPr>
          <p:cNvPr id="3" name="Freeform 6"/>
          <p:cNvSpPr>
            <a:spLocks noEditPoints="1"/>
          </p:cNvSpPr>
          <p:nvPr userDrawn="1"/>
        </p:nvSpPr>
        <p:spPr bwMode="auto">
          <a:xfrm>
            <a:off x="8669746" y="4837906"/>
            <a:ext cx="411480" cy="228600"/>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22973285"/>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2 Headers Content C">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0" y="958740"/>
            <a:ext cx="8604250" cy="605294"/>
          </a:xfrm>
          <a:prstGeom prst="rect">
            <a:avLst/>
          </a:prstGeom>
          <a:noFill/>
        </p:spPr>
        <p:txBody>
          <a:bodyPr wrap="square" lIns="228600" rIns="228600" rtlCol="0" anchor="t">
            <a:noAutofit/>
          </a:bodyPr>
          <a:lstStyle>
            <a:lvl1pPr marL="0" indent="0">
              <a:lnSpc>
                <a:spcPts val="2000"/>
              </a:lnSpc>
              <a:spcBef>
                <a:spcPts val="0"/>
              </a:spcBef>
              <a:buNone/>
              <a:defRPr lang="en-US" sz="2000" b="1" dirty="0" smtClean="0">
                <a:solidFill>
                  <a:schemeClr val="bg1"/>
                </a:solidFill>
                <a:latin typeface="Arial Narrow" pitchFamily="34" charset="0"/>
              </a:defRPr>
            </a:lvl1pPr>
            <a:lvl2pPr>
              <a:defRPr lang="en-US" sz="1800" dirty="0" smtClean="0">
                <a:solidFill>
                  <a:schemeClr val="tx1"/>
                </a:solidFill>
              </a:defRPr>
            </a:lvl2pPr>
            <a:lvl3pPr>
              <a:defRPr lang="en-US" sz="1800" dirty="0" smtClean="0">
                <a:solidFill>
                  <a:schemeClr val="tx1"/>
                </a:solidFill>
              </a:defRPr>
            </a:lvl3pPr>
            <a:lvl4pPr>
              <a:defRPr lang="en-US" sz="1800" dirty="0" smtClean="0">
                <a:solidFill>
                  <a:schemeClr val="tx1"/>
                </a:solidFill>
              </a:defRPr>
            </a:lvl4pPr>
            <a:lvl5pPr>
              <a:defRPr lang="en-US" sz="1800" dirty="0">
                <a:solidFill>
                  <a:schemeClr val="tx1"/>
                </a:solidFill>
              </a:defRPr>
            </a:lvl5pPr>
          </a:lstStyle>
          <a:p>
            <a:pPr marL="0" lvl="0"/>
            <a:r>
              <a:rPr lang="en-US" dirty="0" err="1" smtClean="0"/>
              <a:t>Subheader</a:t>
            </a:r>
            <a:endParaRPr lang="en-US" dirty="0" smtClean="0"/>
          </a:p>
          <a:p>
            <a:pPr marL="0" lvl="0"/>
            <a:endParaRPr lang="en-US" dirty="0" smtClean="0"/>
          </a:p>
        </p:txBody>
      </p:sp>
      <p:sp>
        <p:nvSpPr>
          <p:cNvPr id="6" name="Text Placeholder 2"/>
          <p:cNvSpPr>
            <a:spLocks noGrp="1"/>
          </p:cNvSpPr>
          <p:nvPr>
            <p:ph type="body" sz="quarter" idx="16"/>
          </p:nvPr>
        </p:nvSpPr>
        <p:spPr>
          <a:xfrm>
            <a:off x="-11755" y="1564034"/>
            <a:ext cx="8616005" cy="1403461"/>
          </a:xfrm>
          <a:prstGeom prst="rect">
            <a:avLst/>
          </a:prstGeom>
        </p:spPr>
        <p:txBody>
          <a:bodyPr lIns="228600" rIns="22860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3"/>
          <p:cNvSpPr>
            <a:spLocks noGrp="1"/>
          </p:cNvSpPr>
          <p:nvPr>
            <p:ph type="title" hasCustomPrompt="1"/>
          </p:nvPr>
        </p:nvSpPr>
        <p:spPr>
          <a:xfrm>
            <a:off x="0" y="139700"/>
            <a:ext cx="8604250" cy="873125"/>
          </a:xfrm>
        </p:spPr>
        <p:txBody>
          <a:bodyPr>
            <a:noAutofit/>
          </a:bodyPr>
          <a:lstStyle>
            <a:lvl1pPr>
              <a:defRPr/>
            </a:lvl1pPr>
          </a:lstStyle>
          <a:p>
            <a:r>
              <a:rPr lang="en-US" dirty="0" smtClean="0"/>
              <a:t>Header</a:t>
            </a:r>
            <a:endParaRPr lang="en-US" dirty="0"/>
          </a:p>
        </p:txBody>
      </p:sp>
      <p:sp>
        <p:nvSpPr>
          <p:cNvPr id="3" name="Rectangle 2"/>
          <p:cNvSpPr/>
          <p:nvPr userDrawn="1"/>
        </p:nvSpPr>
        <p:spPr>
          <a:xfrm>
            <a:off x="8610600" y="0"/>
            <a:ext cx="5334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8402539"/>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p:nvPr userDrawn="1"/>
        </p:nvSpPr>
        <p:spPr>
          <a:xfrm rot="10800000">
            <a:off x="650179" y="742950"/>
            <a:ext cx="5179123" cy="1463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rot="10800000">
            <a:off x="466727" y="740664"/>
            <a:ext cx="126999" cy="1430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75587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sz="half" idx="1"/>
          </p:nvPr>
        </p:nvSpPr>
        <p:spPr>
          <a:xfrm>
            <a:off x="395289" y="1113235"/>
            <a:ext cx="4054475" cy="324088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Espace réservé du contenu 3"/>
          <p:cNvSpPr>
            <a:spLocks noGrp="1"/>
          </p:cNvSpPr>
          <p:nvPr>
            <p:ph sz="half" idx="2"/>
          </p:nvPr>
        </p:nvSpPr>
        <p:spPr>
          <a:xfrm>
            <a:off x="4694239" y="1113235"/>
            <a:ext cx="4054475" cy="3240881"/>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5" name="Rectangle 6"/>
          <p:cNvSpPr>
            <a:spLocks noGrp="1" noChangeArrowheads="1"/>
          </p:cNvSpPr>
          <p:nvPr>
            <p:ph type="sldNum" sz="quarter" idx="10"/>
          </p:nvPr>
        </p:nvSpPr>
        <p:spPr>
          <a:xfrm>
            <a:off x="4875214" y="4845844"/>
            <a:ext cx="719137" cy="134541"/>
          </a:xfrm>
          <a:prstGeom prst="rect">
            <a:avLst/>
          </a:prstGeom>
          <a:ln/>
        </p:spPr>
        <p:txBody>
          <a:bodyPr/>
          <a:lstStyle>
            <a:lvl1pPr>
              <a:defRPr/>
            </a:lvl1pPr>
          </a:lstStyle>
          <a:p>
            <a:pPr>
              <a:defRPr/>
            </a:pPr>
            <a:fld id="{EAB10375-4C43-4EB7-8421-5981997F33AF}" type="slidenum">
              <a:rPr lang="en-GB"/>
              <a:pPr>
                <a:defRPr/>
              </a:pPr>
              <a:t>‹#›</a:t>
            </a:fld>
            <a:endParaRPr lang="en-GB"/>
          </a:p>
        </p:txBody>
      </p:sp>
    </p:spTree>
    <p:extLst>
      <p:ext uri="{BB962C8B-B14F-4D97-AF65-F5344CB8AC3E}">
        <p14:creationId xmlns:p14="http://schemas.microsoft.com/office/powerpoint/2010/main" val="2823189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no Header">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6453188" y="2379664"/>
            <a:ext cx="2151062" cy="2381249"/>
          </a:xfrm>
          <a:prstGeom prst="rect">
            <a:avLst/>
          </a:prstGeom>
          <a:solidFill>
            <a:schemeClr val="bg1">
              <a:lumMod val="40000"/>
              <a:lumOff val="60000"/>
            </a:schemeClr>
          </a:solidFill>
        </p:spPr>
        <p:txBody>
          <a:bodyPr/>
          <a:lstStyle>
            <a:lvl1pPr marL="0" indent="0">
              <a:buNone/>
              <a:defRPr/>
            </a:lvl1pPr>
          </a:lstStyle>
          <a:p>
            <a:r>
              <a:rPr lang="en-US" dirty="0" smtClean="0"/>
              <a:t>Picture or Color Block</a:t>
            </a:r>
            <a:endParaRPr lang="en-US" dirty="0"/>
          </a:p>
        </p:txBody>
      </p:sp>
      <p:sp>
        <p:nvSpPr>
          <p:cNvPr id="21" name="Picture Placeholder 2"/>
          <p:cNvSpPr>
            <a:spLocks noGrp="1"/>
          </p:cNvSpPr>
          <p:nvPr>
            <p:ph type="pic" sz="quarter" idx="20" hasCustomPrompt="1"/>
          </p:nvPr>
        </p:nvSpPr>
        <p:spPr>
          <a:xfrm>
            <a:off x="2152650" y="1"/>
            <a:ext cx="4294981" cy="2379662"/>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24" name="Picture Placeholder 4"/>
          <p:cNvSpPr>
            <a:spLocks noGrp="1"/>
          </p:cNvSpPr>
          <p:nvPr>
            <p:ph type="pic" sz="quarter" idx="22" hasCustomPrompt="1"/>
          </p:nvPr>
        </p:nvSpPr>
        <p:spPr>
          <a:xfrm>
            <a:off x="8604250" y="0"/>
            <a:ext cx="539750" cy="476091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2" name="Rectangle 1"/>
          <p:cNvSpPr/>
          <p:nvPr userDrawn="1"/>
        </p:nvSpPr>
        <p:spPr>
          <a:xfrm>
            <a:off x="210" y="-1"/>
            <a:ext cx="2152651" cy="51435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4303713" y="4760913"/>
            <a:ext cx="2143918" cy="382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2"/>
          <p:cNvSpPr>
            <a:spLocks noGrp="1"/>
          </p:cNvSpPr>
          <p:nvPr>
            <p:ph type="pic" sz="quarter" idx="23" hasCustomPrompt="1"/>
          </p:nvPr>
        </p:nvSpPr>
        <p:spPr>
          <a:xfrm>
            <a:off x="2152650" y="4760912"/>
            <a:ext cx="2151063" cy="386177"/>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a:lvl1pPr>
          </a:lstStyle>
          <a:p>
            <a:r>
              <a:rPr lang="en-US" dirty="0" smtClean="0"/>
              <a:t>Picture or Color Block</a:t>
            </a:r>
          </a:p>
        </p:txBody>
      </p:sp>
      <p:sp>
        <p:nvSpPr>
          <p:cNvPr id="16" name="Freeform 6"/>
          <p:cNvSpPr>
            <a:spLocks noChangeAspect="1" noEditPoints="1"/>
          </p:cNvSpPr>
          <p:nvPr userDrawn="1"/>
        </p:nvSpPr>
        <p:spPr bwMode="auto">
          <a:xfrm>
            <a:off x="5416910" y="2902005"/>
            <a:ext cx="541460" cy="298835"/>
          </a:xfrm>
          <a:custGeom>
            <a:avLst/>
            <a:gdLst>
              <a:gd name="T0" fmla="*/ 693 w 1044"/>
              <a:gd name="T1" fmla="*/ 280 h 576"/>
              <a:gd name="T2" fmla="*/ 693 w 1044"/>
              <a:gd name="T3" fmla="*/ 280 h 576"/>
              <a:gd name="T4" fmla="*/ 413 w 1044"/>
              <a:gd name="T5" fmla="*/ 561 h 576"/>
              <a:gd name="T6" fmla="*/ 347 w 1044"/>
              <a:gd name="T7" fmla="*/ 561 h 576"/>
              <a:gd name="T8" fmla="*/ 347 w 1044"/>
              <a:gd name="T9" fmla="*/ 455 h 576"/>
              <a:gd name="T10" fmla="*/ 413 w 1044"/>
              <a:gd name="T11" fmla="*/ 455 h 576"/>
              <a:gd name="T12" fmla="*/ 588 w 1044"/>
              <a:gd name="T13" fmla="*/ 280 h 576"/>
              <a:gd name="T14" fmla="*/ 413 w 1044"/>
              <a:gd name="T15" fmla="*/ 105 h 576"/>
              <a:gd name="T16" fmla="*/ 347 w 1044"/>
              <a:gd name="T17" fmla="*/ 105 h 576"/>
              <a:gd name="T18" fmla="*/ 347 w 1044"/>
              <a:gd name="T19" fmla="*/ 0 h 576"/>
              <a:gd name="T20" fmla="*/ 413 w 1044"/>
              <a:gd name="T21" fmla="*/ 0 h 576"/>
              <a:gd name="T22" fmla="*/ 693 w 1044"/>
              <a:gd name="T23" fmla="*/ 280 h 576"/>
              <a:gd name="T24" fmla="*/ 693 w 1044"/>
              <a:gd name="T25" fmla="*/ 280 h 576"/>
              <a:gd name="T26" fmla="*/ 693 w 1044"/>
              <a:gd name="T27" fmla="*/ 280 h 576"/>
              <a:gd name="T28" fmla="*/ 693 w 1044"/>
              <a:gd name="T29" fmla="*/ 280 h 576"/>
              <a:gd name="T30" fmla="*/ 693 w 1044"/>
              <a:gd name="T31" fmla="*/ 101 h 576"/>
              <a:gd name="T32" fmla="*/ 820 w 1044"/>
              <a:gd name="T33" fmla="*/ 101 h 576"/>
              <a:gd name="T34" fmla="*/ 902 w 1044"/>
              <a:gd name="T35" fmla="*/ 127 h 576"/>
              <a:gd name="T36" fmla="*/ 928 w 1044"/>
              <a:gd name="T37" fmla="*/ 191 h 576"/>
              <a:gd name="T38" fmla="*/ 825 w 1044"/>
              <a:gd name="T39" fmla="*/ 281 h 576"/>
              <a:gd name="T40" fmla="*/ 793 w 1044"/>
              <a:gd name="T41" fmla="*/ 281 h 576"/>
              <a:gd name="T42" fmla="*/ 756 w 1044"/>
              <a:gd name="T43" fmla="*/ 361 h 576"/>
              <a:gd name="T44" fmla="*/ 963 w 1044"/>
              <a:gd name="T45" fmla="*/ 576 h 576"/>
              <a:gd name="T46" fmla="*/ 1044 w 1044"/>
              <a:gd name="T47" fmla="*/ 508 h 576"/>
              <a:gd name="T48" fmla="*/ 897 w 1044"/>
              <a:gd name="T49" fmla="*/ 360 h 576"/>
              <a:gd name="T50" fmla="*/ 1033 w 1044"/>
              <a:gd name="T51" fmla="*/ 193 h 576"/>
              <a:gd name="T52" fmla="*/ 975 w 1044"/>
              <a:gd name="T53" fmla="*/ 50 h 576"/>
              <a:gd name="T54" fmla="*/ 812 w 1044"/>
              <a:gd name="T55" fmla="*/ 0 h 576"/>
              <a:gd name="T56" fmla="*/ 693 w 1044"/>
              <a:gd name="T57" fmla="*/ 0 h 576"/>
              <a:gd name="T58" fmla="*/ 693 w 1044"/>
              <a:gd name="T59" fmla="*/ 101 h 576"/>
              <a:gd name="T60" fmla="*/ 350 w 1044"/>
              <a:gd name="T61" fmla="*/ 224 h 576"/>
              <a:gd name="T62" fmla="*/ 114 w 1044"/>
              <a:gd name="T63" fmla="*/ 224 h 576"/>
              <a:gd name="T64" fmla="*/ 114 w 1044"/>
              <a:gd name="T65" fmla="*/ 0 h 576"/>
              <a:gd name="T66" fmla="*/ 0 w 1044"/>
              <a:gd name="T67" fmla="*/ 0 h 576"/>
              <a:gd name="T68" fmla="*/ 0 w 1044"/>
              <a:gd name="T69" fmla="*/ 561 h 576"/>
              <a:gd name="T70" fmla="*/ 114 w 1044"/>
              <a:gd name="T71" fmla="*/ 561 h 576"/>
              <a:gd name="T72" fmla="*/ 114 w 1044"/>
              <a:gd name="T73" fmla="*/ 336 h 576"/>
              <a:gd name="T74" fmla="*/ 350 w 1044"/>
              <a:gd name="T75" fmla="*/ 336 h 576"/>
              <a:gd name="T76" fmla="*/ 350 w 1044"/>
              <a:gd name="T77" fmla="*/ 224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44" h="576">
                <a:moveTo>
                  <a:pt x="693" y="280"/>
                </a:moveTo>
                <a:cubicBezTo>
                  <a:pt x="693" y="280"/>
                  <a:pt x="693" y="280"/>
                  <a:pt x="693" y="280"/>
                </a:cubicBezTo>
                <a:cubicBezTo>
                  <a:pt x="693" y="442"/>
                  <a:pt x="575" y="561"/>
                  <a:pt x="413" y="561"/>
                </a:cubicBezTo>
                <a:cubicBezTo>
                  <a:pt x="347" y="561"/>
                  <a:pt x="347" y="561"/>
                  <a:pt x="347" y="561"/>
                </a:cubicBezTo>
                <a:cubicBezTo>
                  <a:pt x="347" y="455"/>
                  <a:pt x="347" y="455"/>
                  <a:pt x="347" y="455"/>
                </a:cubicBezTo>
                <a:cubicBezTo>
                  <a:pt x="413" y="455"/>
                  <a:pt x="413" y="455"/>
                  <a:pt x="413" y="455"/>
                </a:cubicBezTo>
                <a:cubicBezTo>
                  <a:pt x="516" y="455"/>
                  <a:pt x="588" y="383"/>
                  <a:pt x="588" y="280"/>
                </a:cubicBezTo>
                <a:cubicBezTo>
                  <a:pt x="588" y="177"/>
                  <a:pt x="516" y="105"/>
                  <a:pt x="413" y="105"/>
                </a:cubicBezTo>
                <a:cubicBezTo>
                  <a:pt x="347" y="105"/>
                  <a:pt x="347" y="105"/>
                  <a:pt x="347" y="105"/>
                </a:cubicBezTo>
                <a:cubicBezTo>
                  <a:pt x="347" y="0"/>
                  <a:pt x="347" y="0"/>
                  <a:pt x="347" y="0"/>
                </a:cubicBezTo>
                <a:cubicBezTo>
                  <a:pt x="413" y="0"/>
                  <a:pt x="413" y="0"/>
                  <a:pt x="413" y="0"/>
                </a:cubicBezTo>
                <a:cubicBezTo>
                  <a:pt x="575" y="0"/>
                  <a:pt x="693" y="118"/>
                  <a:pt x="693" y="280"/>
                </a:cubicBezTo>
                <a:cubicBezTo>
                  <a:pt x="693" y="280"/>
                  <a:pt x="693" y="280"/>
                  <a:pt x="693" y="280"/>
                </a:cubicBezTo>
                <a:cubicBezTo>
                  <a:pt x="693" y="280"/>
                  <a:pt x="693" y="280"/>
                  <a:pt x="693" y="280"/>
                </a:cubicBezTo>
                <a:cubicBezTo>
                  <a:pt x="693" y="280"/>
                  <a:pt x="693" y="280"/>
                  <a:pt x="693" y="280"/>
                </a:cubicBezTo>
                <a:close/>
                <a:moveTo>
                  <a:pt x="693" y="101"/>
                </a:moveTo>
                <a:cubicBezTo>
                  <a:pt x="820" y="101"/>
                  <a:pt x="820" y="101"/>
                  <a:pt x="820" y="101"/>
                </a:cubicBezTo>
                <a:cubicBezTo>
                  <a:pt x="858" y="101"/>
                  <a:pt x="884" y="109"/>
                  <a:pt x="902" y="127"/>
                </a:cubicBezTo>
                <a:cubicBezTo>
                  <a:pt x="919" y="144"/>
                  <a:pt x="928" y="166"/>
                  <a:pt x="928" y="191"/>
                </a:cubicBezTo>
                <a:cubicBezTo>
                  <a:pt x="928" y="247"/>
                  <a:pt x="879" y="281"/>
                  <a:pt x="825" y="281"/>
                </a:cubicBezTo>
                <a:cubicBezTo>
                  <a:pt x="793" y="281"/>
                  <a:pt x="793" y="281"/>
                  <a:pt x="793" y="281"/>
                </a:cubicBezTo>
                <a:cubicBezTo>
                  <a:pt x="756" y="361"/>
                  <a:pt x="756" y="361"/>
                  <a:pt x="756" y="361"/>
                </a:cubicBezTo>
                <a:cubicBezTo>
                  <a:pt x="963" y="576"/>
                  <a:pt x="963" y="576"/>
                  <a:pt x="963" y="576"/>
                </a:cubicBezTo>
                <a:cubicBezTo>
                  <a:pt x="1044" y="508"/>
                  <a:pt x="1044" y="508"/>
                  <a:pt x="1044" y="508"/>
                </a:cubicBezTo>
                <a:cubicBezTo>
                  <a:pt x="897" y="360"/>
                  <a:pt x="897" y="360"/>
                  <a:pt x="897" y="360"/>
                </a:cubicBezTo>
                <a:cubicBezTo>
                  <a:pt x="978" y="345"/>
                  <a:pt x="1033" y="271"/>
                  <a:pt x="1033" y="193"/>
                </a:cubicBezTo>
                <a:cubicBezTo>
                  <a:pt x="1033" y="135"/>
                  <a:pt x="1017" y="90"/>
                  <a:pt x="975" y="50"/>
                </a:cubicBezTo>
                <a:cubicBezTo>
                  <a:pt x="932" y="10"/>
                  <a:pt x="884" y="0"/>
                  <a:pt x="812" y="0"/>
                </a:cubicBezTo>
                <a:cubicBezTo>
                  <a:pt x="693" y="0"/>
                  <a:pt x="693" y="0"/>
                  <a:pt x="693" y="0"/>
                </a:cubicBezTo>
                <a:lnTo>
                  <a:pt x="693" y="101"/>
                </a:lnTo>
                <a:close/>
                <a:moveTo>
                  <a:pt x="350" y="224"/>
                </a:moveTo>
                <a:cubicBezTo>
                  <a:pt x="114" y="224"/>
                  <a:pt x="114" y="224"/>
                  <a:pt x="114" y="224"/>
                </a:cubicBezTo>
                <a:cubicBezTo>
                  <a:pt x="114" y="0"/>
                  <a:pt x="114" y="0"/>
                  <a:pt x="114" y="0"/>
                </a:cubicBezTo>
                <a:cubicBezTo>
                  <a:pt x="0" y="0"/>
                  <a:pt x="0" y="0"/>
                  <a:pt x="0" y="0"/>
                </a:cubicBezTo>
                <a:cubicBezTo>
                  <a:pt x="0" y="561"/>
                  <a:pt x="0" y="561"/>
                  <a:pt x="0" y="561"/>
                </a:cubicBezTo>
                <a:cubicBezTo>
                  <a:pt x="114" y="561"/>
                  <a:pt x="114" y="561"/>
                  <a:pt x="114" y="561"/>
                </a:cubicBezTo>
                <a:cubicBezTo>
                  <a:pt x="114" y="336"/>
                  <a:pt x="114" y="336"/>
                  <a:pt x="114" y="336"/>
                </a:cubicBezTo>
                <a:cubicBezTo>
                  <a:pt x="350" y="336"/>
                  <a:pt x="350" y="336"/>
                  <a:pt x="350" y="336"/>
                </a:cubicBezTo>
                <a:lnTo>
                  <a:pt x="350" y="224"/>
                </a:lnTo>
                <a:close/>
              </a:path>
            </a:pathLst>
          </a:custGeom>
          <a:solidFill>
            <a:srgbClr val="6C6F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TextBox 16"/>
          <p:cNvSpPr txBox="1"/>
          <p:nvPr userDrawn="1"/>
        </p:nvSpPr>
        <p:spPr>
          <a:xfrm>
            <a:off x="7221945" y="4951108"/>
            <a:ext cx="1905000" cy="184666"/>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smtClean="0">
                <a:solidFill>
                  <a:schemeClr val="bg1">
                    <a:lumMod val="60000"/>
                    <a:lumOff val="40000"/>
                  </a:schemeClr>
                </a:solidFill>
                <a:latin typeface="+mj-lt"/>
                <a:ea typeface="+mn-ea"/>
                <a:cs typeface="+mn-cs"/>
              </a:rPr>
              <a:t>© 2014 HDR, Inc., all rights reserved.</a:t>
            </a:r>
          </a:p>
        </p:txBody>
      </p:sp>
    </p:spTree>
    <p:extLst>
      <p:ext uri="{BB962C8B-B14F-4D97-AF65-F5344CB8AC3E}">
        <p14:creationId xmlns:p14="http://schemas.microsoft.com/office/powerpoint/2010/main" val="4283626399"/>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GB"/>
          </a:p>
        </p:txBody>
      </p:sp>
      <p:sp>
        <p:nvSpPr>
          <p:cNvPr id="3" name="Espace réservé du contenu 2"/>
          <p:cNvSpPr>
            <a:spLocks noGrp="1"/>
          </p:cNvSpPr>
          <p:nvPr>
            <p:ph idx="1"/>
          </p:nvPr>
        </p:nvSpPr>
        <p:spPr>
          <a:xfrm>
            <a:off x="395537" y="1113588"/>
            <a:ext cx="8307139" cy="3240528"/>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GB" dirty="0"/>
          </a:p>
        </p:txBody>
      </p:sp>
      <p:sp>
        <p:nvSpPr>
          <p:cNvPr id="4" name="Rectangle 6"/>
          <p:cNvSpPr>
            <a:spLocks noGrp="1" noChangeArrowheads="1"/>
          </p:cNvSpPr>
          <p:nvPr>
            <p:ph type="sldNum" sz="quarter" idx="10"/>
          </p:nvPr>
        </p:nvSpPr>
        <p:spPr>
          <a:xfrm>
            <a:off x="4875214" y="4845844"/>
            <a:ext cx="719137" cy="134541"/>
          </a:xfrm>
          <a:prstGeom prst="rect">
            <a:avLst/>
          </a:prstGeom>
          <a:ln/>
        </p:spPr>
        <p:txBody>
          <a:bodyPr/>
          <a:lstStyle>
            <a:lvl1pPr>
              <a:defRPr/>
            </a:lvl1pPr>
          </a:lstStyle>
          <a:p>
            <a:pPr>
              <a:defRPr/>
            </a:pPr>
            <a:fld id="{CFAA9AA4-E862-497A-9639-B1C0C46854A8}" type="slidenum">
              <a:rPr lang="en-GB"/>
              <a:pPr>
                <a:defRPr/>
              </a:pPr>
              <a:t>‹#›</a:t>
            </a:fld>
            <a:endParaRPr lang="en-GB"/>
          </a:p>
        </p:txBody>
      </p:sp>
    </p:spTree>
    <p:extLst>
      <p:ext uri="{BB962C8B-B14F-4D97-AF65-F5344CB8AC3E}">
        <p14:creationId xmlns:p14="http://schemas.microsoft.com/office/powerpoint/2010/main" val="222649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5" name="Picture Placeholder 53"/>
          <p:cNvSpPr>
            <a:spLocks noGrp="1"/>
          </p:cNvSpPr>
          <p:nvPr>
            <p:ph type="pic" sz="quarter" idx="13" hasCustomPrompt="1"/>
          </p:nvPr>
        </p:nvSpPr>
        <p:spPr>
          <a:xfrm>
            <a:off x="0" y="-2"/>
            <a:ext cx="8604250" cy="5143501"/>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19" name="Text Placeholder 2"/>
          <p:cNvSpPr>
            <a:spLocks noGrp="1"/>
          </p:cNvSpPr>
          <p:nvPr>
            <p:ph type="body" sz="quarter" idx="17" hasCustomPrompt="1"/>
          </p:nvPr>
        </p:nvSpPr>
        <p:spPr>
          <a:xfrm>
            <a:off x="501071" y="4017776"/>
            <a:ext cx="8103180" cy="707886"/>
          </a:xfrm>
          <a:prstGeom prst="rect">
            <a:avLst/>
          </a:prstGeom>
        </p:spPr>
        <p:txBody>
          <a:bodyPr lIns="228600" rIns="228600">
            <a:noAutofit/>
          </a:bodyPr>
          <a:lstStyle>
            <a:lvl1pPr marL="0" indent="0" algn="l" defTabSz="914400" rtl="0" eaLnBrk="1" latinLnBrk="0" hangingPunct="1">
              <a:lnSpc>
                <a:spcPts val="2400"/>
              </a:lnSpc>
              <a:spcBef>
                <a:spcPts val="0"/>
              </a:spcBef>
              <a:buNone/>
              <a:defRPr lang="en-US" sz="2400" b="1" kern="1200" baseline="0" dirty="0" smtClean="0">
                <a:solidFill>
                  <a:srgbClr val="FFFFFF"/>
                </a:solidFill>
                <a:latin typeface="Arial Narrow" pitchFamily="34" charset="0"/>
                <a:ea typeface="+mn-ea"/>
                <a:cs typeface="+mn-cs"/>
              </a:defRPr>
            </a:lvl1pPr>
          </a:lstStyle>
          <a:p>
            <a:pPr lvl="0"/>
            <a:r>
              <a:rPr lang="en-US" dirty="0" smtClean="0"/>
              <a:t>Sub Click Here To Edit Title</a:t>
            </a:r>
          </a:p>
        </p:txBody>
      </p:sp>
      <p:sp>
        <p:nvSpPr>
          <p:cNvPr id="22" name="Title 3"/>
          <p:cNvSpPr>
            <a:spLocks noGrp="1"/>
          </p:cNvSpPr>
          <p:nvPr>
            <p:ph type="title" hasCustomPrompt="1"/>
          </p:nvPr>
        </p:nvSpPr>
        <p:spPr>
          <a:xfrm>
            <a:off x="501071" y="2955800"/>
            <a:ext cx="8103180" cy="1108945"/>
          </a:xfrm>
        </p:spPr>
        <p:txBody>
          <a:bodyPr>
            <a:noAutofit/>
          </a:bodyPr>
          <a:lstStyle>
            <a:lvl1pPr>
              <a:lnSpc>
                <a:spcPts val="3200"/>
              </a:lnSpc>
              <a:defRPr sz="3200" baseline="0">
                <a:solidFill>
                  <a:srgbClr val="FFFFFF"/>
                </a:solidFill>
              </a:defRPr>
            </a:lvl1pPr>
          </a:lstStyle>
          <a:p>
            <a:r>
              <a:rPr lang="en-US" dirty="0" smtClean="0"/>
              <a:t>Cover title click here</a:t>
            </a:r>
            <a:endParaRPr lang="en-US" dirty="0"/>
          </a:p>
        </p:txBody>
      </p:sp>
      <p:sp>
        <p:nvSpPr>
          <p:cNvPr id="10"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Tree>
    <p:extLst>
      <p:ext uri="{BB962C8B-B14F-4D97-AF65-F5344CB8AC3E}">
        <p14:creationId xmlns:p14="http://schemas.microsoft.com/office/powerpoint/2010/main" val="222430513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1">
    <p:spTree>
      <p:nvGrpSpPr>
        <p:cNvPr id="1" name=""/>
        <p:cNvGrpSpPr/>
        <p:nvPr/>
      </p:nvGrpSpPr>
      <p:grpSpPr>
        <a:xfrm>
          <a:off x="0" y="0"/>
          <a:ext cx="0" cy="0"/>
          <a:chOff x="0" y="0"/>
          <a:chExt cx="0" cy="0"/>
        </a:xfrm>
      </p:grpSpPr>
      <p:sp>
        <p:nvSpPr>
          <p:cNvPr id="20" name="Picture Placeholder 53"/>
          <p:cNvSpPr>
            <a:spLocks noGrp="1"/>
          </p:cNvSpPr>
          <p:nvPr>
            <p:ph type="pic" sz="quarter" idx="12" hasCustomPrompt="1"/>
          </p:nvPr>
        </p:nvSpPr>
        <p:spPr>
          <a:xfrm>
            <a:off x="-1" y="0"/>
            <a:ext cx="4303714" cy="5143500"/>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
        <p:nvSpPr>
          <p:cNvPr id="46" name="Text Placeholder 4"/>
          <p:cNvSpPr>
            <a:spLocks noGrp="1"/>
          </p:cNvSpPr>
          <p:nvPr>
            <p:ph type="body" sz="quarter" idx="23" hasCustomPrompt="1"/>
          </p:nvPr>
        </p:nvSpPr>
        <p:spPr>
          <a:xfrm>
            <a:off x="4613107" y="904329"/>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47" name="Text Placeholder 12"/>
          <p:cNvSpPr>
            <a:spLocks noGrp="1"/>
          </p:cNvSpPr>
          <p:nvPr>
            <p:ph type="body" sz="quarter" idx="24" hasCustomPrompt="1"/>
          </p:nvPr>
        </p:nvSpPr>
        <p:spPr>
          <a:xfrm>
            <a:off x="5429400" y="999226"/>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48" name="Text Placeholder 4"/>
          <p:cNvSpPr>
            <a:spLocks noGrp="1"/>
          </p:cNvSpPr>
          <p:nvPr>
            <p:ph type="body" sz="quarter" idx="25" hasCustomPrompt="1"/>
          </p:nvPr>
        </p:nvSpPr>
        <p:spPr>
          <a:xfrm>
            <a:off x="4613107" y="17438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49" name="Text Placeholder 12"/>
          <p:cNvSpPr>
            <a:spLocks noGrp="1"/>
          </p:cNvSpPr>
          <p:nvPr>
            <p:ph type="body" sz="quarter" idx="26" hasCustomPrompt="1"/>
          </p:nvPr>
        </p:nvSpPr>
        <p:spPr>
          <a:xfrm>
            <a:off x="5429400" y="18387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0" name="Text Placeholder 4"/>
          <p:cNvSpPr>
            <a:spLocks noGrp="1"/>
          </p:cNvSpPr>
          <p:nvPr>
            <p:ph type="body" sz="quarter" idx="27" hasCustomPrompt="1"/>
          </p:nvPr>
        </p:nvSpPr>
        <p:spPr>
          <a:xfrm>
            <a:off x="4613107" y="25820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51" name="Text Placeholder 12"/>
          <p:cNvSpPr>
            <a:spLocks noGrp="1"/>
          </p:cNvSpPr>
          <p:nvPr>
            <p:ph type="body" sz="quarter" idx="28" hasCustomPrompt="1"/>
          </p:nvPr>
        </p:nvSpPr>
        <p:spPr>
          <a:xfrm>
            <a:off x="5429400" y="26769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52" name="Text Placeholder 4"/>
          <p:cNvSpPr>
            <a:spLocks noGrp="1"/>
          </p:cNvSpPr>
          <p:nvPr>
            <p:ph type="body" sz="quarter" idx="29" hasCustomPrompt="1"/>
          </p:nvPr>
        </p:nvSpPr>
        <p:spPr>
          <a:xfrm>
            <a:off x="4613107" y="3420235"/>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53" name="Text Placeholder 12"/>
          <p:cNvSpPr>
            <a:spLocks noGrp="1"/>
          </p:cNvSpPr>
          <p:nvPr>
            <p:ph type="body" sz="quarter" idx="30" hasCustomPrompt="1"/>
          </p:nvPr>
        </p:nvSpPr>
        <p:spPr>
          <a:xfrm>
            <a:off x="5429400" y="3515132"/>
            <a:ext cx="3714600"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Tree>
    <p:extLst>
      <p:ext uri="{BB962C8B-B14F-4D97-AF65-F5344CB8AC3E}">
        <p14:creationId xmlns:p14="http://schemas.microsoft.com/office/powerpoint/2010/main" val="31133482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13" name="Text Placeholder 4"/>
          <p:cNvSpPr>
            <a:spLocks noGrp="1"/>
          </p:cNvSpPr>
          <p:nvPr>
            <p:ph type="body" sz="quarter" idx="10" hasCustomPrompt="1"/>
          </p:nvPr>
        </p:nvSpPr>
        <p:spPr>
          <a:xfrm>
            <a:off x="4718834" y="1466041"/>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05</a:t>
            </a:r>
          </a:p>
        </p:txBody>
      </p:sp>
      <p:sp>
        <p:nvSpPr>
          <p:cNvPr id="18" name="Text Placeholder 12"/>
          <p:cNvSpPr>
            <a:spLocks noGrp="1"/>
          </p:cNvSpPr>
          <p:nvPr>
            <p:ph type="body" sz="quarter" idx="16" hasCustomPrompt="1"/>
          </p:nvPr>
        </p:nvSpPr>
        <p:spPr>
          <a:xfrm>
            <a:off x="5535128" y="1560938"/>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4" name="Text Placeholder 4"/>
          <p:cNvSpPr>
            <a:spLocks noGrp="1"/>
          </p:cNvSpPr>
          <p:nvPr>
            <p:ph type="body" sz="quarter" idx="17" hasCustomPrompt="1"/>
          </p:nvPr>
        </p:nvSpPr>
        <p:spPr>
          <a:xfrm>
            <a:off x="4718834" y="23055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06</a:t>
            </a:r>
          </a:p>
        </p:txBody>
      </p:sp>
      <p:sp>
        <p:nvSpPr>
          <p:cNvPr id="25" name="Text Placeholder 12"/>
          <p:cNvSpPr>
            <a:spLocks noGrp="1"/>
          </p:cNvSpPr>
          <p:nvPr>
            <p:ph type="body" sz="quarter" idx="18" hasCustomPrompt="1"/>
          </p:nvPr>
        </p:nvSpPr>
        <p:spPr>
          <a:xfrm>
            <a:off x="5535128" y="24004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6" name="Text Placeholder 4"/>
          <p:cNvSpPr>
            <a:spLocks noGrp="1"/>
          </p:cNvSpPr>
          <p:nvPr>
            <p:ph type="body" sz="quarter" idx="19" hasCustomPrompt="1"/>
          </p:nvPr>
        </p:nvSpPr>
        <p:spPr>
          <a:xfrm>
            <a:off x="4718834" y="31437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07</a:t>
            </a:r>
          </a:p>
        </p:txBody>
      </p:sp>
      <p:sp>
        <p:nvSpPr>
          <p:cNvPr id="27" name="Text Placeholder 12"/>
          <p:cNvSpPr>
            <a:spLocks noGrp="1"/>
          </p:cNvSpPr>
          <p:nvPr>
            <p:ph type="body" sz="quarter" idx="20" hasCustomPrompt="1"/>
          </p:nvPr>
        </p:nvSpPr>
        <p:spPr>
          <a:xfrm>
            <a:off x="5535128" y="32386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8" name="Text Placeholder 4"/>
          <p:cNvSpPr>
            <a:spLocks noGrp="1"/>
          </p:cNvSpPr>
          <p:nvPr>
            <p:ph type="body" sz="quarter" idx="21" hasCustomPrompt="1"/>
          </p:nvPr>
        </p:nvSpPr>
        <p:spPr>
          <a:xfrm>
            <a:off x="4718834" y="3981947"/>
            <a:ext cx="1119991"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08</a:t>
            </a:r>
          </a:p>
        </p:txBody>
      </p:sp>
      <p:sp>
        <p:nvSpPr>
          <p:cNvPr id="29" name="Text Placeholder 12"/>
          <p:cNvSpPr>
            <a:spLocks noGrp="1"/>
          </p:cNvSpPr>
          <p:nvPr>
            <p:ph type="body" sz="quarter" idx="22" hasCustomPrompt="1"/>
          </p:nvPr>
        </p:nvSpPr>
        <p:spPr>
          <a:xfrm>
            <a:off x="5535128" y="40768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4" name="Text Placeholder 4"/>
          <p:cNvSpPr>
            <a:spLocks noGrp="1"/>
          </p:cNvSpPr>
          <p:nvPr>
            <p:ph type="body" sz="quarter" idx="23" hasCustomPrompt="1"/>
          </p:nvPr>
        </p:nvSpPr>
        <p:spPr>
          <a:xfrm>
            <a:off x="336382" y="1466041"/>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01</a:t>
            </a:r>
          </a:p>
        </p:txBody>
      </p:sp>
      <p:sp>
        <p:nvSpPr>
          <p:cNvPr id="15" name="Text Placeholder 12"/>
          <p:cNvSpPr>
            <a:spLocks noGrp="1"/>
          </p:cNvSpPr>
          <p:nvPr>
            <p:ph type="body" sz="quarter" idx="24" hasCustomPrompt="1"/>
          </p:nvPr>
        </p:nvSpPr>
        <p:spPr>
          <a:xfrm>
            <a:off x="1152675" y="1560938"/>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6" name="Text Placeholder 4"/>
          <p:cNvSpPr>
            <a:spLocks noGrp="1"/>
          </p:cNvSpPr>
          <p:nvPr>
            <p:ph type="body" sz="quarter" idx="25" hasCustomPrompt="1"/>
          </p:nvPr>
        </p:nvSpPr>
        <p:spPr>
          <a:xfrm>
            <a:off x="336382" y="23055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02</a:t>
            </a:r>
          </a:p>
        </p:txBody>
      </p:sp>
      <p:sp>
        <p:nvSpPr>
          <p:cNvPr id="17" name="Text Placeholder 12"/>
          <p:cNvSpPr>
            <a:spLocks noGrp="1"/>
          </p:cNvSpPr>
          <p:nvPr>
            <p:ph type="body" sz="quarter" idx="26" hasCustomPrompt="1"/>
          </p:nvPr>
        </p:nvSpPr>
        <p:spPr>
          <a:xfrm>
            <a:off x="1152675" y="24004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19" name="Text Placeholder 4"/>
          <p:cNvSpPr>
            <a:spLocks noGrp="1"/>
          </p:cNvSpPr>
          <p:nvPr>
            <p:ph type="body" sz="quarter" idx="27" hasCustomPrompt="1"/>
          </p:nvPr>
        </p:nvSpPr>
        <p:spPr>
          <a:xfrm>
            <a:off x="336382" y="31437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03</a:t>
            </a:r>
          </a:p>
        </p:txBody>
      </p:sp>
      <p:sp>
        <p:nvSpPr>
          <p:cNvPr id="20" name="Text Placeholder 12"/>
          <p:cNvSpPr>
            <a:spLocks noGrp="1"/>
          </p:cNvSpPr>
          <p:nvPr>
            <p:ph type="body" sz="quarter" idx="28" hasCustomPrompt="1"/>
          </p:nvPr>
        </p:nvSpPr>
        <p:spPr>
          <a:xfrm>
            <a:off x="1152675" y="32386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21" name="Text Placeholder 4"/>
          <p:cNvSpPr>
            <a:spLocks noGrp="1"/>
          </p:cNvSpPr>
          <p:nvPr>
            <p:ph type="body" sz="quarter" idx="29" hasCustomPrompt="1"/>
          </p:nvPr>
        </p:nvSpPr>
        <p:spPr>
          <a:xfrm>
            <a:off x="336382" y="3981947"/>
            <a:ext cx="1111417" cy="769441"/>
          </a:xfrm>
          <a:prstGeom prst="rect">
            <a:avLst/>
          </a:prstGeom>
        </p:spPr>
        <p:txBody>
          <a:bodyPr/>
          <a:lstStyle>
            <a:lvl1pPr marL="0" indent="0">
              <a:buFont typeface="Arial" pitchFamily="34" charset="0"/>
              <a:buNone/>
              <a:defRPr sz="4400" b="1" spc="0">
                <a:ln>
                  <a:solidFill>
                    <a:schemeClr val="tx1"/>
                  </a:solidFill>
                </a:ln>
                <a:noFill/>
                <a:latin typeface="+mj-lt"/>
              </a:defRPr>
            </a:lvl1pPr>
            <a:lvl2pPr>
              <a:defRPr>
                <a:ln>
                  <a:solidFill>
                    <a:schemeClr val="accent1"/>
                  </a:solidFill>
                </a:ln>
                <a:noFill/>
              </a:defRPr>
            </a:lvl2pPr>
            <a:lvl3pPr>
              <a:defRPr>
                <a:ln>
                  <a:solidFill>
                    <a:schemeClr val="accent1"/>
                  </a:solidFill>
                </a:ln>
                <a:noFill/>
              </a:defRPr>
            </a:lvl3pPr>
            <a:lvl4pPr>
              <a:defRPr>
                <a:ln>
                  <a:solidFill>
                    <a:schemeClr val="accent1"/>
                  </a:solidFill>
                </a:ln>
                <a:noFill/>
              </a:defRPr>
            </a:lvl4pPr>
            <a:lvl5pPr>
              <a:defRPr>
                <a:ln>
                  <a:solidFill>
                    <a:schemeClr val="accent1"/>
                  </a:solidFill>
                </a:ln>
                <a:noFill/>
              </a:defRPr>
            </a:lvl5pPr>
          </a:lstStyle>
          <a:p>
            <a:pPr lvl="0"/>
            <a:r>
              <a:rPr lang="en-US" dirty="0" smtClean="0"/>
              <a:t>04</a:t>
            </a:r>
          </a:p>
        </p:txBody>
      </p:sp>
      <p:sp>
        <p:nvSpPr>
          <p:cNvPr id="22" name="Text Placeholder 12"/>
          <p:cNvSpPr>
            <a:spLocks noGrp="1"/>
          </p:cNvSpPr>
          <p:nvPr>
            <p:ph type="body" sz="quarter" idx="30" hasCustomPrompt="1"/>
          </p:nvPr>
        </p:nvSpPr>
        <p:spPr>
          <a:xfrm>
            <a:off x="1152675" y="4076844"/>
            <a:ext cx="3453447" cy="579646"/>
          </a:xfrm>
          <a:prstGeom prst="rect">
            <a:avLst/>
          </a:prstGeom>
        </p:spPr>
        <p:txBody>
          <a:bodyPr anchor="ctr"/>
          <a:lstStyle>
            <a:lvl1pPr marL="0" indent="0">
              <a:lnSpc>
                <a:spcPts val="1900"/>
              </a:lnSpc>
              <a:spcBef>
                <a:spcPts val="0"/>
              </a:spcBef>
              <a:buNone/>
              <a:defRPr b="1" spc="0" baseline="0">
                <a:solidFill>
                  <a:schemeClr val="tx1"/>
                </a:solidFill>
              </a:defRPr>
            </a:lvl1pPr>
          </a:lstStyle>
          <a:p>
            <a:pPr lvl="0"/>
            <a:r>
              <a:rPr lang="en-US" smtClean="0"/>
              <a:t>SECTION </a:t>
            </a:r>
          </a:p>
          <a:p>
            <a:pPr lvl="0"/>
            <a:r>
              <a:rPr lang="en-US" smtClean="0"/>
              <a:t>HEADER</a:t>
            </a:r>
            <a:endParaRPr lang="en-US" dirty="0" smtClean="0"/>
          </a:p>
        </p:txBody>
      </p:sp>
      <p:sp>
        <p:nvSpPr>
          <p:cNvPr id="32" name="Picture Placeholder 53"/>
          <p:cNvSpPr>
            <a:spLocks noGrp="1"/>
          </p:cNvSpPr>
          <p:nvPr>
            <p:ph type="pic" sz="quarter" idx="12" hasCustomPrompt="1"/>
          </p:nvPr>
        </p:nvSpPr>
        <p:spPr>
          <a:xfrm>
            <a:off x="4303713" y="-1"/>
            <a:ext cx="4840287" cy="1189039"/>
          </a:xfrm>
          <a:prstGeom prst="rect">
            <a:avLst/>
          </a:prstGeom>
          <a:solidFill>
            <a:schemeClr val="bg1"/>
          </a:solidFill>
        </p:spPr>
        <p:txBody>
          <a:bodyPr/>
          <a:lstStyle>
            <a:lvl1pPr marL="0" indent="0">
              <a:buNone/>
              <a:defRPr/>
            </a:lvl1pPr>
          </a:lstStyle>
          <a:p>
            <a:r>
              <a:rPr lang="en-US" dirty="0" smtClean="0"/>
              <a:t>Picture or Color Block</a:t>
            </a:r>
            <a:endParaRPr lang="en-US" dirty="0"/>
          </a:p>
        </p:txBody>
      </p:sp>
      <p:sp>
        <p:nvSpPr>
          <p:cNvPr id="33" name="Picture Placeholder 53"/>
          <p:cNvSpPr>
            <a:spLocks noGrp="1"/>
          </p:cNvSpPr>
          <p:nvPr>
            <p:ph type="pic" sz="quarter" idx="31" hasCustomPrompt="1"/>
          </p:nvPr>
        </p:nvSpPr>
        <p:spPr>
          <a:xfrm>
            <a:off x="0" y="-1"/>
            <a:ext cx="4303713" cy="1189039"/>
          </a:xfrm>
          <a:prstGeom prst="rect">
            <a:avLst/>
          </a:prstGeom>
          <a:solidFill>
            <a:schemeClr val="accent1"/>
          </a:solidFill>
        </p:spPr>
        <p:txBody>
          <a:bodyPr/>
          <a:lstStyle>
            <a:lvl1pPr marL="0" indent="0">
              <a:buNone/>
              <a:defRPr/>
            </a:lvl1pPr>
          </a:lstStyle>
          <a:p>
            <a:r>
              <a:rPr lang="en-US" dirty="0" smtClean="0"/>
              <a:t>Picture or Color Block</a:t>
            </a:r>
            <a:endParaRPr lang="en-US" dirty="0"/>
          </a:p>
        </p:txBody>
      </p:sp>
    </p:spTree>
    <p:extLst>
      <p:ext uri="{BB962C8B-B14F-4D97-AF65-F5344CB8AC3E}">
        <p14:creationId xmlns:p14="http://schemas.microsoft.com/office/powerpoint/2010/main" val="1234351766"/>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8604249" cy="5143500"/>
          </a:xfrm>
          <a:prstGeom prst="rect">
            <a:avLst/>
          </a:prstGeom>
          <a:solidFill>
            <a:schemeClr val="bg1"/>
          </a:solidFill>
        </p:spPr>
        <p:txBody>
          <a:bodyPr anchor="t"/>
          <a:lstStyle>
            <a:lvl1pPr marL="0" indent="0" algn="l">
              <a:buNone/>
              <a:defRPr baseline="0">
                <a:solidFill>
                  <a:schemeClr val="tx1"/>
                </a:solidFill>
              </a:defRPr>
            </a:lvl1pPr>
          </a:lstStyle>
          <a:p>
            <a:r>
              <a:rPr lang="en-US" dirty="0" smtClean="0"/>
              <a:t>Picture or Color Block</a:t>
            </a:r>
            <a:endParaRPr lang="en-US" dirty="0"/>
          </a:p>
        </p:txBody>
      </p:sp>
      <p:sp>
        <p:nvSpPr>
          <p:cNvPr id="11"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2" name="Picture Placeholder 4"/>
          <p:cNvSpPr>
            <a:spLocks noGrp="1"/>
          </p:cNvSpPr>
          <p:nvPr>
            <p:ph type="pic" sz="quarter" idx="22" hasCustomPrompt="1"/>
          </p:nvPr>
        </p:nvSpPr>
        <p:spPr>
          <a:xfrm>
            <a:off x="8604250" y="2379664"/>
            <a:ext cx="539750" cy="2763835"/>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5" name="Text Placeholder 9"/>
          <p:cNvSpPr>
            <a:spLocks noGrp="1"/>
          </p:cNvSpPr>
          <p:nvPr>
            <p:ph type="body" sz="quarter" idx="14" hasCustomPrompt="1"/>
          </p:nvPr>
        </p:nvSpPr>
        <p:spPr>
          <a:xfrm>
            <a:off x="358774" y="2833689"/>
            <a:ext cx="2012951" cy="1854199"/>
          </a:xfrm>
          <a:prstGeom prst="rect">
            <a:avLst/>
          </a:prstGeom>
        </p:spPr>
        <p:txBody>
          <a:bodyPr/>
          <a:lstStyle>
            <a:lvl1pPr marL="0" indent="0">
              <a:buNone/>
              <a:defRPr lang="en-US" sz="11500" b="1" kern="1200" spc="-300" dirty="0">
                <a:ln>
                  <a:noFill/>
                </a:ln>
                <a:solidFill>
                  <a:srgbClr val="FFFFFF"/>
                </a:solid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16" name="Title 2"/>
          <p:cNvSpPr>
            <a:spLocks noGrp="1"/>
          </p:cNvSpPr>
          <p:nvPr>
            <p:ph type="title" hasCustomPrompt="1"/>
          </p:nvPr>
        </p:nvSpPr>
        <p:spPr>
          <a:xfrm>
            <a:off x="2143570" y="3335965"/>
            <a:ext cx="5875965" cy="1113745"/>
          </a:xfrm>
        </p:spPr>
        <p:txBody>
          <a:bodyPr anchor="b"/>
          <a:lstStyle>
            <a:lvl1pPr>
              <a:lnSpc>
                <a:spcPts val="3400"/>
              </a:lnSpc>
              <a:defRPr sz="3600">
                <a:solidFill>
                  <a:srgbClr val="FFFFFF"/>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7190693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54" name="Picture Placeholder 53"/>
          <p:cNvSpPr>
            <a:spLocks noGrp="1"/>
          </p:cNvSpPr>
          <p:nvPr>
            <p:ph type="pic" sz="quarter" idx="11" hasCustomPrompt="1"/>
          </p:nvPr>
        </p:nvSpPr>
        <p:spPr>
          <a:xfrm>
            <a:off x="-1" y="-1"/>
            <a:ext cx="8604251" cy="2379664"/>
          </a:xfrm>
          <a:prstGeom prst="rect">
            <a:avLst/>
          </a:prstGeom>
          <a:solidFill>
            <a:schemeClr val="bg1"/>
          </a:solidFill>
        </p:spPr>
        <p:txBody>
          <a:bodyPr/>
          <a:lstStyle>
            <a:lvl1pPr marL="0" marR="0" indent="0" algn="l" defTabSz="914400" rtl="0" eaLnBrk="1" fontAlgn="auto" latinLnBrk="0" hangingPunct="1">
              <a:lnSpc>
                <a:spcPct val="100000"/>
              </a:lnSpc>
              <a:spcBef>
                <a:spcPct val="20000"/>
              </a:spcBef>
              <a:spcAft>
                <a:spcPts val="0"/>
              </a:spcAft>
              <a:buClrTx/>
              <a:buSzPct val="100000"/>
              <a:buFont typeface="Arial" pitchFamily="34" charset="0"/>
              <a:buNone/>
              <a:tabLst/>
              <a:defRPr baseline="0"/>
            </a:lvl1pPr>
          </a:lstStyle>
          <a:p>
            <a:r>
              <a:rPr lang="en-US" dirty="0" smtClean="0"/>
              <a:t>Picture or Color Block</a:t>
            </a:r>
            <a:endParaRPr lang="en-US" dirty="0"/>
          </a:p>
        </p:txBody>
      </p:sp>
      <p:sp>
        <p:nvSpPr>
          <p:cNvPr id="9" name="Text Placeholder 9"/>
          <p:cNvSpPr>
            <a:spLocks noGrp="1"/>
          </p:cNvSpPr>
          <p:nvPr>
            <p:ph type="body" sz="quarter" idx="14" hasCustomPrompt="1"/>
          </p:nvPr>
        </p:nvSpPr>
        <p:spPr>
          <a:xfrm>
            <a:off x="358774" y="2833689"/>
            <a:ext cx="2012951" cy="1854199"/>
          </a:xfrm>
          <a:prstGeom prst="rect">
            <a:avLst/>
          </a:prstGeom>
        </p:spPr>
        <p:txBody>
          <a:bodyPr/>
          <a:lstStyle>
            <a:lvl1pPr marL="0" indent="0">
              <a:buNone/>
              <a:defRPr lang="en-US" sz="11500" b="1" kern="1200" spc="-300" dirty="0">
                <a:ln>
                  <a:solidFill>
                    <a:schemeClr val="tx1"/>
                  </a:solidFill>
                </a:ln>
                <a:noFill/>
                <a:latin typeface="+mj-lt"/>
                <a:ea typeface="+mn-ea"/>
                <a:cs typeface="+mn-cs"/>
              </a:defRPr>
            </a:lvl1pPr>
            <a:lvl2pPr marL="560070" indent="-285750">
              <a:buFont typeface="Arial" pitchFamily="34" charset="0"/>
              <a:buChar char="•"/>
              <a:defRPr/>
            </a:lvl2pPr>
          </a:lstStyle>
          <a:p>
            <a:pPr lvl="0"/>
            <a:r>
              <a:rPr lang="en-US" dirty="0" smtClean="0"/>
              <a:t>01</a:t>
            </a:r>
            <a:endParaRPr lang="en-US" dirty="0"/>
          </a:p>
        </p:txBody>
      </p:sp>
      <p:sp>
        <p:nvSpPr>
          <p:cNvPr id="7" name="Picture Placeholder 4"/>
          <p:cNvSpPr>
            <a:spLocks noGrp="1"/>
          </p:cNvSpPr>
          <p:nvPr>
            <p:ph type="pic" sz="quarter" idx="21" hasCustomPrompt="1"/>
          </p:nvPr>
        </p:nvSpPr>
        <p:spPr>
          <a:xfrm>
            <a:off x="8604250" y="0"/>
            <a:ext cx="539750" cy="2379663"/>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1" name="Picture Placeholder 4"/>
          <p:cNvSpPr>
            <a:spLocks noGrp="1"/>
          </p:cNvSpPr>
          <p:nvPr>
            <p:ph type="pic" sz="quarter" idx="22" hasCustomPrompt="1"/>
          </p:nvPr>
        </p:nvSpPr>
        <p:spPr>
          <a:xfrm>
            <a:off x="8604250" y="2379664"/>
            <a:ext cx="539750" cy="2763836"/>
          </a:xfrm>
          <a:prstGeom prst="rect">
            <a:avLst/>
          </a:prstGeom>
          <a:solidFill>
            <a:schemeClr val="accent1"/>
          </a:solidFill>
        </p:spPr>
        <p:txBody>
          <a:bodyPr vert="vert">
            <a:normAutofit/>
          </a:bodyPr>
          <a:lstStyle>
            <a:lvl1pPr marL="0" marR="0" indent="0" algn="l" defTabSz="914400" rtl="0" eaLnBrk="1" fontAlgn="auto" latinLnBrk="0" hangingPunct="1">
              <a:lnSpc>
                <a:spcPct val="100000"/>
              </a:lnSpc>
              <a:spcBef>
                <a:spcPct val="20000"/>
              </a:spcBef>
              <a:spcAft>
                <a:spcPts val="0"/>
              </a:spcAft>
              <a:buClrTx/>
              <a:buSzPct val="100000"/>
              <a:buFont typeface="Wingdings" pitchFamily="2" charset="2"/>
              <a:buNone/>
              <a:tabLst/>
              <a:defRPr sz="1400"/>
            </a:lvl1pPr>
          </a:lstStyle>
          <a:p>
            <a:r>
              <a:rPr lang="en-US" dirty="0" smtClean="0"/>
              <a:t>Picture or Color Block</a:t>
            </a:r>
            <a:endParaRPr lang="en-US" dirty="0"/>
          </a:p>
        </p:txBody>
      </p:sp>
      <p:sp>
        <p:nvSpPr>
          <p:cNvPr id="14" name="Title 2"/>
          <p:cNvSpPr>
            <a:spLocks noGrp="1"/>
          </p:cNvSpPr>
          <p:nvPr>
            <p:ph type="title" hasCustomPrompt="1"/>
          </p:nvPr>
        </p:nvSpPr>
        <p:spPr>
          <a:xfrm>
            <a:off x="2143570" y="3335965"/>
            <a:ext cx="5875965" cy="1113745"/>
          </a:xfrm>
        </p:spPr>
        <p:txBody>
          <a:bodyPr anchor="b"/>
          <a:lstStyle>
            <a:lvl1pPr>
              <a:lnSpc>
                <a:spcPts val="3400"/>
              </a:lnSpc>
              <a:defRPr sz="3600">
                <a:solidFill>
                  <a:schemeClr val="tx1"/>
                </a:solidFill>
              </a:defRPr>
            </a:lvl1pPr>
          </a:lstStyle>
          <a:p>
            <a:r>
              <a:rPr lang="en-US" dirty="0" smtClean="0"/>
              <a:t>Section </a:t>
            </a:r>
            <a:br>
              <a:rPr lang="en-US" dirty="0" smtClean="0"/>
            </a:br>
            <a:r>
              <a:rPr lang="en-US" dirty="0" smtClean="0"/>
              <a:t>title</a:t>
            </a:r>
            <a:endParaRPr lang="en-US" dirty="0"/>
          </a:p>
        </p:txBody>
      </p:sp>
    </p:spTree>
    <p:extLst>
      <p:ext uri="{BB962C8B-B14F-4D97-AF65-F5344CB8AC3E}">
        <p14:creationId xmlns:p14="http://schemas.microsoft.com/office/powerpoint/2010/main" val="232126457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0" y="139700"/>
            <a:ext cx="9144000" cy="873125"/>
          </a:xfrm>
          <a:prstGeom prst="rect">
            <a:avLst/>
          </a:prstGeom>
        </p:spPr>
        <p:txBody>
          <a:bodyPr vert="horz" lIns="228600" tIns="45720" rIns="228600" bIns="45720" rtlCol="0" anchor="b" anchorCtr="0">
            <a:noAutofit/>
          </a:bodyPr>
          <a:lstStyle/>
          <a:p>
            <a:r>
              <a:rPr lang="en-US" smtClean="0"/>
              <a:t>Click to add title</a:t>
            </a:r>
            <a:endParaRPr lang="en-US" dirty="0"/>
          </a:p>
        </p:txBody>
      </p:sp>
      <p:sp>
        <p:nvSpPr>
          <p:cNvPr id="7" name="Text Placeholder 6"/>
          <p:cNvSpPr>
            <a:spLocks noGrp="1"/>
          </p:cNvSpPr>
          <p:nvPr>
            <p:ph type="body" idx="1"/>
          </p:nvPr>
        </p:nvSpPr>
        <p:spPr>
          <a:xfrm>
            <a:off x="0" y="1189038"/>
            <a:ext cx="9144000" cy="3217862"/>
          </a:xfrm>
          <a:prstGeom prst="rect">
            <a:avLst/>
          </a:prstGeom>
        </p:spPr>
        <p:txBody>
          <a:bodyPr vert="horz" lIns="228600" tIns="45720" rIns="22860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934" r:id="rId1"/>
    <p:sldLayoutId id="2147483936" r:id="rId2"/>
    <p:sldLayoutId id="2147483935" r:id="rId3"/>
    <p:sldLayoutId id="2147483976" r:id="rId4"/>
    <p:sldLayoutId id="2147483973" r:id="rId5"/>
    <p:sldLayoutId id="2147483937" r:id="rId6"/>
    <p:sldLayoutId id="2147483938" r:id="rId7"/>
    <p:sldLayoutId id="2147483939" r:id="rId8"/>
    <p:sldLayoutId id="2147483940" r:id="rId9"/>
    <p:sldLayoutId id="2147483941" r:id="rId10"/>
    <p:sldLayoutId id="2147483942" r:id="rId11"/>
    <p:sldLayoutId id="2147483943" r:id="rId12"/>
    <p:sldLayoutId id="2147483969" r:id="rId13"/>
    <p:sldLayoutId id="2147483968" r:id="rId14"/>
    <p:sldLayoutId id="2147483951" r:id="rId15"/>
    <p:sldLayoutId id="2147483952" r:id="rId16"/>
    <p:sldLayoutId id="2147483953" r:id="rId17"/>
    <p:sldLayoutId id="2147483972" r:id="rId18"/>
    <p:sldLayoutId id="2147483944" r:id="rId19"/>
    <p:sldLayoutId id="2147483945" r:id="rId20"/>
    <p:sldLayoutId id="2147483947" r:id="rId21"/>
    <p:sldLayoutId id="2147483948" r:id="rId22"/>
    <p:sldLayoutId id="2147483949" r:id="rId23"/>
    <p:sldLayoutId id="2147483950" r:id="rId24"/>
    <p:sldLayoutId id="2147483954" r:id="rId25"/>
    <p:sldLayoutId id="2147483956" r:id="rId26"/>
    <p:sldLayoutId id="2147483955" r:id="rId27"/>
    <p:sldLayoutId id="2147483957" r:id="rId28"/>
    <p:sldLayoutId id="2147483958" r:id="rId29"/>
    <p:sldLayoutId id="2147483961" r:id="rId30"/>
    <p:sldLayoutId id="2147483962" r:id="rId31"/>
    <p:sldLayoutId id="2147483970" r:id="rId32"/>
    <p:sldLayoutId id="2147483971" r:id="rId33"/>
    <p:sldLayoutId id="2147483964" r:id="rId34"/>
    <p:sldLayoutId id="2147483965" r:id="rId35"/>
    <p:sldLayoutId id="2147483975" r:id="rId36"/>
    <p:sldLayoutId id="2147483978" r:id="rId37"/>
    <p:sldLayoutId id="2147483992" r:id="rId38"/>
    <p:sldLayoutId id="2147483993" r:id="rId39"/>
    <p:sldLayoutId id="2147483994" r:id="rId40"/>
  </p:sldLayoutIdLst>
  <p:transition>
    <p:fade/>
  </p:transition>
  <p:timing>
    <p:tnLst>
      <p:par>
        <p:cTn id="1" dur="indefinite" restart="never" nodeType="tmRoot"/>
      </p:par>
    </p:tnLst>
  </p:timing>
  <p:txStyles>
    <p:titleStyle>
      <a:lvl1pPr algn="l" defTabSz="914400" rtl="0" eaLnBrk="1" latinLnBrk="0" hangingPunct="1">
        <a:lnSpc>
          <a:spcPts val="2600"/>
        </a:lnSpc>
        <a:spcBef>
          <a:spcPct val="0"/>
        </a:spcBef>
        <a:buNone/>
        <a:defRPr sz="2400" b="1" kern="1200" cap="all" spc="0" baseline="0">
          <a:solidFill>
            <a:srgbClr val="000000"/>
          </a:solidFill>
          <a:latin typeface="+mj-lt"/>
          <a:ea typeface="+mj-ea"/>
          <a:cs typeface="+mj-cs"/>
        </a:defRPr>
      </a:lvl1pPr>
    </p:titleStyle>
    <p:bodyStyle>
      <a:lvl1pPr marL="182880" indent="-182880" algn="l" defTabSz="914400" rtl="0" eaLnBrk="1" latinLnBrk="0" hangingPunct="1">
        <a:spcBef>
          <a:spcPct val="20000"/>
        </a:spcBef>
        <a:buSzPct val="75000"/>
        <a:buFont typeface="Wingdings" pitchFamily="2" charset="2"/>
        <a:buChar char="§"/>
        <a:defRPr sz="1800" kern="1200" cap="none" spc="0" baseline="0">
          <a:solidFill>
            <a:srgbClr val="000000"/>
          </a:solidFill>
          <a:latin typeface="+mn-lt"/>
          <a:ea typeface="+mn-ea"/>
          <a:cs typeface="+mn-cs"/>
        </a:defRPr>
      </a:lvl1pPr>
      <a:lvl2pPr marL="365760" indent="-182880" algn="l" defTabSz="914400" rtl="0" eaLnBrk="1" latinLnBrk="0" hangingPunct="1">
        <a:spcBef>
          <a:spcPct val="20000"/>
        </a:spcBef>
        <a:buSzPct val="75000"/>
        <a:buFont typeface="Courier New" pitchFamily="49" charset="0"/>
        <a:buChar char="o"/>
        <a:defRPr sz="1600" kern="1200" baseline="0">
          <a:solidFill>
            <a:srgbClr val="000000"/>
          </a:solidFill>
          <a:latin typeface="+mn-lt"/>
          <a:ea typeface="+mn-ea"/>
          <a:cs typeface="+mn-cs"/>
        </a:defRPr>
      </a:lvl2pPr>
      <a:lvl3pPr marL="548640" indent="-182880" algn="l" defTabSz="914400" rtl="0" eaLnBrk="1" latinLnBrk="0" hangingPunct="1">
        <a:spcBef>
          <a:spcPct val="20000"/>
        </a:spcBef>
        <a:buFont typeface="Arial" pitchFamily="34" charset="0"/>
        <a:buChar char="•"/>
        <a:defRPr sz="1400" kern="1200" baseline="0">
          <a:solidFill>
            <a:srgbClr val="000000"/>
          </a:solidFill>
          <a:latin typeface="+mn-lt"/>
          <a:ea typeface="+mn-ea"/>
          <a:cs typeface="+mn-cs"/>
        </a:defRPr>
      </a:lvl3pPr>
      <a:lvl4pPr marL="731520" indent="-182880" algn="l" defTabSz="914400" rtl="0" eaLnBrk="1" latinLnBrk="0" hangingPunct="1">
        <a:spcBef>
          <a:spcPct val="20000"/>
        </a:spcBef>
        <a:buSzPct val="100000"/>
        <a:buFont typeface="Arial Narrow" pitchFamily="34" charset="0"/>
        <a:buChar char="»"/>
        <a:defRPr sz="1200" kern="1200" baseline="0">
          <a:solidFill>
            <a:srgbClr val="000000"/>
          </a:solidFill>
          <a:latin typeface="+mn-lt"/>
          <a:ea typeface="+mn-ea"/>
          <a:cs typeface="+mn-cs"/>
        </a:defRPr>
      </a:lvl4pPr>
      <a:lvl5pPr marL="914400" indent="-182880" algn="l" defTabSz="914400" rtl="0" eaLnBrk="1" latinLnBrk="0" hangingPunct="1">
        <a:spcBef>
          <a:spcPct val="20000"/>
        </a:spcBef>
        <a:buSzPct val="85000"/>
        <a:buFont typeface="Wingdings" pitchFamily="2" charset="2"/>
        <a:buChar char="§"/>
        <a:tabLst>
          <a:tab pos="1485900" algn="l"/>
        </a:tabLst>
        <a:defRPr sz="11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4310063" y="-19050"/>
            <a:ext cx="4300537" cy="2379664"/>
          </a:xfrm>
          <a:solidFill>
            <a:schemeClr val="bg2"/>
          </a:solidFill>
        </p:spPr>
      </p:sp>
      <p:sp>
        <p:nvSpPr>
          <p:cNvPr id="4" name="Picture Placeholder 3"/>
          <p:cNvSpPr>
            <a:spLocks noGrp="1"/>
          </p:cNvSpPr>
          <p:nvPr>
            <p:ph type="pic" sz="quarter" idx="14"/>
          </p:nvPr>
        </p:nvSpPr>
        <p:spPr/>
      </p:sp>
      <p:sp>
        <p:nvSpPr>
          <p:cNvPr id="5" name="Text Placeholder 4"/>
          <p:cNvSpPr>
            <a:spLocks noGrp="1"/>
          </p:cNvSpPr>
          <p:nvPr>
            <p:ph type="body" sz="quarter" idx="17"/>
          </p:nvPr>
        </p:nvSpPr>
        <p:spPr>
          <a:xfrm>
            <a:off x="4455744" y="2952750"/>
            <a:ext cx="4688256" cy="707886"/>
          </a:xfrm>
        </p:spPr>
        <p:txBody>
          <a:bodyPr/>
          <a:lstStyle/>
          <a:p>
            <a:r>
              <a:rPr lang="en-US" dirty="0" smtClean="0"/>
              <a:t>Sharon Greene</a:t>
            </a:r>
          </a:p>
          <a:p>
            <a:r>
              <a:rPr lang="en-US" dirty="0" smtClean="0"/>
              <a:t>HDR / Sharon Greene + Associates</a:t>
            </a:r>
          </a:p>
          <a:p>
            <a:endParaRPr lang="en-US" dirty="0" smtClean="0"/>
          </a:p>
          <a:p>
            <a:r>
              <a:rPr lang="en-US" dirty="0" smtClean="0"/>
              <a:t>April 2015</a:t>
            </a:r>
            <a:endParaRPr lang="en-US" dirty="0"/>
          </a:p>
        </p:txBody>
      </p:sp>
      <p:sp>
        <p:nvSpPr>
          <p:cNvPr id="9" name="Picture Placeholder 8"/>
          <p:cNvSpPr>
            <a:spLocks noGrp="1"/>
          </p:cNvSpPr>
          <p:nvPr>
            <p:ph type="pic" sz="quarter" idx="18"/>
          </p:nvPr>
        </p:nvSpPr>
        <p:spPr/>
      </p:sp>
      <p:sp>
        <p:nvSpPr>
          <p:cNvPr id="10" name="Picture Placeholder 9"/>
          <p:cNvSpPr>
            <a:spLocks noGrp="1"/>
          </p:cNvSpPr>
          <p:nvPr>
            <p:ph type="pic" sz="quarter" idx="20"/>
          </p:nvPr>
        </p:nvSpPr>
        <p:spPr>
          <a:xfrm>
            <a:off x="0" y="-95250"/>
            <a:ext cx="4303713" cy="2379663"/>
          </a:xfrm>
        </p:spPr>
      </p:sp>
      <p:sp>
        <p:nvSpPr>
          <p:cNvPr id="2" name="Title 1"/>
          <p:cNvSpPr>
            <a:spLocks noGrp="1"/>
          </p:cNvSpPr>
          <p:nvPr>
            <p:ph type="title"/>
          </p:nvPr>
        </p:nvSpPr>
        <p:spPr>
          <a:xfrm>
            <a:off x="4455744" y="1581150"/>
            <a:ext cx="4688256" cy="1108945"/>
          </a:xfrm>
        </p:spPr>
        <p:txBody>
          <a:bodyPr/>
          <a:lstStyle/>
          <a:p>
            <a:r>
              <a:rPr lang="en-US" sz="2400" dirty="0" smtClean="0"/>
              <a:t>FUNDING CALIFORNIA’s PASSENGER RAIL SERVICES</a:t>
            </a:r>
            <a:endParaRPr lang="en-US" sz="2400" dirty="0"/>
          </a:p>
        </p:txBody>
      </p:sp>
      <p:sp>
        <p:nvSpPr>
          <p:cNvPr id="11" name="Picture Placeholder 10"/>
          <p:cNvSpPr>
            <a:spLocks noGrp="1"/>
          </p:cNvSpPr>
          <p:nvPr>
            <p:ph type="pic" sz="quarter" idx="21"/>
          </p:nvPr>
        </p:nvSpPr>
        <p:spPr/>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76725" cy="2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27883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171450"/>
            <a:ext cx="8229600" cy="857250"/>
          </a:xfrm>
          <a:noFill/>
        </p:spPr>
        <p:txBody>
          <a:bodyPr>
            <a:normAutofit/>
          </a:bodyPr>
          <a:lstStyle/>
          <a:p>
            <a:pPr algn="l"/>
            <a:r>
              <a:rPr lang="en-US" b="1" dirty="0" smtClean="0">
                <a:solidFill>
                  <a:schemeClr val="accent3"/>
                </a:solidFill>
              </a:rPr>
              <a:t>Impact of Reauthorization / MAP 21 </a:t>
            </a:r>
          </a:p>
        </p:txBody>
      </p:sp>
      <p:sp>
        <p:nvSpPr>
          <p:cNvPr id="2" name="Content Placeholder 1"/>
          <p:cNvSpPr>
            <a:spLocks noGrp="1"/>
          </p:cNvSpPr>
          <p:nvPr>
            <p:ph idx="4294967295"/>
          </p:nvPr>
        </p:nvSpPr>
        <p:spPr>
          <a:xfrm>
            <a:off x="457200" y="1026318"/>
            <a:ext cx="8543925" cy="3679032"/>
          </a:xfrm>
          <a:prstGeom prst="rect">
            <a:avLst/>
          </a:prstGeom>
        </p:spPr>
        <p:txBody>
          <a:bodyPr>
            <a:normAutofit/>
          </a:bodyPr>
          <a:lstStyle/>
          <a:p>
            <a:r>
              <a:rPr lang="en-US" sz="2400" dirty="0" smtClean="0"/>
              <a:t>Historical underfunding of HSR and Intercity Passenger Rail </a:t>
            </a:r>
          </a:p>
          <a:p>
            <a:pPr lvl="1"/>
            <a:r>
              <a:rPr lang="en-US" sz="2000" dirty="0"/>
              <a:t>No dedicated source of funding for intercity passenger rail </a:t>
            </a:r>
          </a:p>
          <a:p>
            <a:r>
              <a:rPr lang="en-US" sz="2400" dirty="0" smtClean="0"/>
              <a:t>Federal transportation funding authorization ends May 31st</a:t>
            </a:r>
          </a:p>
          <a:p>
            <a:r>
              <a:rPr lang="en-US" sz="2400" dirty="0" smtClean="0"/>
              <a:t>Mass Transit Account, like Highway Trust Fund, going bankrupt in 2015</a:t>
            </a:r>
          </a:p>
          <a:p>
            <a:pPr lvl="1"/>
            <a:r>
              <a:rPr lang="en-US" sz="2000" dirty="0" smtClean="0"/>
              <a:t>No political will to increase motor fuels taxes to replenish MTA and HTF</a:t>
            </a:r>
          </a:p>
          <a:p>
            <a:pPr lvl="1"/>
            <a:r>
              <a:rPr lang="en-US" sz="2000" dirty="0" smtClean="0"/>
              <a:t>Trust funds and annual appropriations dependent on Congressionally-approved transfers from the General Fund</a:t>
            </a:r>
          </a:p>
          <a:p>
            <a:pPr lvl="1"/>
            <a:r>
              <a:rPr lang="en-US" sz="2000" dirty="0" smtClean="0"/>
              <a:t>Funding and financing </a:t>
            </a:r>
            <a:r>
              <a:rPr lang="en-US" sz="2000" dirty="0"/>
              <a:t>problems due to lack of multi-year </a:t>
            </a:r>
            <a:r>
              <a:rPr lang="en-US" sz="2000" dirty="0" smtClean="0"/>
              <a:t>funding commitment</a:t>
            </a:r>
            <a:endParaRPr lang="en-US" sz="2000" dirty="0"/>
          </a:p>
        </p:txBody>
      </p:sp>
    </p:spTree>
    <p:extLst>
      <p:ext uri="{BB962C8B-B14F-4D97-AF65-F5344CB8AC3E}">
        <p14:creationId xmlns:p14="http://schemas.microsoft.com/office/powerpoint/2010/main" val="30922776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171450"/>
            <a:ext cx="8229600" cy="857250"/>
          </a:xfrm>
          <a:noFill/>
        </p:spPr>
        <p:txBody>
          <a:bodyPr>
            <a:normAutofit/>
          </a:bodyPr>
          <a:lstStyle/>
          <a:p>
            <a:pPr algn="l"/>
            <a:r>
              <a:rPr lang="en-US" b="1" dirty="0" smtClean="0">
                <a:solidFill>
                  <a:schemeClr val="accent3"/>
                </a:solidFill>
              </a:rPr>
              <a:t>Impact of Reauthorization / MAP 21 (2)</a:t>
            </a:r>
          </a:p>
        </p:txBody>
      </p:sp>
      <p:sp>
        <p:nvSpPr>
          <p:cNvPr id="2" name="Content Placeholder 1"/>
          <p:cNvSpPr>
            <a:spLocks noGrp="1"/>
          </p:cNvSpPr>
          <p:nvPr>
            <p:ph idx="4294967295"/>
          </p:nvPr>
        </p:nvSpPr>
        <p:spPr>
          <a:xfrm>
            <a:off x="457200" y="971550"/>
            <a:ext cx="8543925" cy="3679032"/>
          </a:xfrm>
          <a:prstGeom prst="rect">
            <a:avLst/>
          </a:prstGeom>
        </p:spPr>
        <p:txBody>
          <a:bodyPr>
            <a:normAutofit/>
          </a:bodyPr>
          <a:lstStyle/>
          <a:p>
            <a:r>
              <a:rPr lang="en-US" sz="2400" dirty="0" smtClean="0"/>
              <a:t>Elimination of most Discretionary grant programs</a:t>
            </a:r>
          </a:p>
          <a:p>
            <a:pPr lvl="1"/>
            <a:r>
              <a:rPr lang="en-US" sz="2000" dirty="0" smtClean="0"/>
              <a:t>Only FTA New Starts/Small Starts, Low/Zero Emission Vehicles remain</a:t>
            </a:r>
          </a:p>
          <a:p>
            <a:pPr lvl="1"/>
            <a:r>
              <a:rPr lang="en-US" sz="2000" dirty="0" smtClean="0"/>
              <a:t>TIGER grant program – annual renewal</a:t>
            </a:r>
          </a:p>
          <a:p>
            <a:r>
              <a:rPr lang="en-US" sz="2400" dirty="0" smtClean="0"/>
              <a:t>Broader range of eligible projects for the few competitive </a:t>
            </a:r>
            <a:r>
              <a:rPr lang="en-US" sz="2400" dirty="0"/>
              <a:t>grant </a:t>
            </a:r>
            <a:r>
              <a:rPr lang="en-US" sz="2400" dirty="0" smtClean="0"/>
              <a:t>programs remaining</a:t>
            </a:r>
            <a:endParaRPr lang="en-US" sz="2400" dirty="0"/>
          </a:p>
          <a:p>
            <a:r>
              <a:rPr lang="en-US" sz="2400" dirty="0" smtClean="0"/>
              <a:t>Reduced funding from Formula based programs</a:t>
            </a:r>
          </a:p>
        </p:txBody>
      </p:sp>
    </p:spTree>
    <p:extLst>
      <p:ext uri="{BB962C8B-B14F-4D97-AF65-F5344CB8AC3E}">
        <p14:creationId xmlns:p14="http://schemas.microsoft.com/office/powerpoint/2010/main" val="10234335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171450"/>
            <a:ext cx="8229600" cy="857250"/>
          </a:xfrm>
          <a:noFill/>
        </p:spPr>
        <p:txBody>
          <a:bodyPr>
            <a:normAutofit/>
          </a:bodyPr>
          <a:lstStyle/>
          <a:p>
            <a:pPr algn="l"/>
            <a:r>
              <a:rPr lang="en-US" b="1" dirty="0" smtClean="0">
                <a:solidFill>
                  <a:schemeClr val="accent3"/>
                </a:solidFill>
              </a:rPr>
              <a:t>Impact of Reauthorization / MAP 21 (3)</a:t>
            </a:r>
          </a:p>
        </p:txBody>
      </p:sp>
      <p:sp>
        <p:nvSpPr>
          <p:cNvPr id="2" name="Content Placeholder 1"/>
          <p:cNvSpPr>
            <a:spLocks noGrp="1"/>
          </p:cNvSpPr>
          <p:nvPr>
            <p:ph idx="4294967295"/>
          </p:nvPr>
        </p:nvSpPr>
        <p:spPr>
          <a:xfrm>
            <a:off x="457200" y="1026318"/>
            <a:ext cx="8543925" cy="3679032"/>
          </a:xfrm>
          <a:prstGeom prst="rect">
            <a:avLst/>
          </a:prstGeom>
        </p:spPr>
        <p:txBody>
          <a:bodyPr>
            <a:normAutofit/>
          </a:bodyPr>
          <a:lstStyle/>
          <a:p>
            <a:r>
              <a:rPr lang="en-US" sz="2600" dirty="0" smtClean="0"/>
              <a:t>Increased reliance on </a:t>
            </a:r>
            <a:r>
              <a:rPr lang="en-US" sz="2600" i="1" dirty="0" smtClean="0"/>
              <a:t>Financing</a:t>
            </a:r>
            <a:r>
              <a:rPr lang="en-US" sz="2600" dirty="0" smtClean="0"/>
              <a:t> as opposed to funding</a:t>
            </a:r>
          </a:p>
          <a:p>
            <a:pPr lvl="1"/>
            <a:r>
              <a:rPr lang="en-US" sz="1900" dirty="0" smtClean="0"/>
              <a:t>TIFIA Program</a:t>
            </a:r>
          </a:p>
          <a:p>
            <a:pPr lvl="1"/>
            <a:r>
              <a:rPr lang="en-US" sz="1900" dirty="0" smtClean="0"/>
              <a:t>RRIF Program</a:t>
            </a:r>
          </a:p>
          <a:p>
            <a:r>
              <a:rPr lang="en-US" sz="2400" dirty="0" smtClean="0"/>
              <a:t>Increased interest in potential role of Public Private Partnerships</a:t>
            </a: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7937870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247650"/>
            <a:ext cx="8229600" cy="857250"/>
          </a:xfrm>
          <a:noFill/>
        </p:spPr>
        <p:txBody>
          <a:bodyPr>
            <a:normAutofit/>
          </a:bodyPr>
          <a:lstStyle/>
          <a:p>
            <a:pPr algn="l"/>
            <a:r>
              <a:rPr lang="en-US" b="1" dirty="0" smtClean="0">
                <a:solidFill>
                  <a:schemeClr val="accent3"/>
                </a:solidFill>
              </a:rPr>
              <a:t>State funding opportunities and Issues</a:t>
            </a:r>
          </a:p>
        </p:txBody>
      </p:sp>
      <p:sp>
        <p:nvSpPr>
          <p:cNvPr id="2" name="Content Placeholder 1"/>
          <p:cNvSpPr>
            <a:spLocks noGrp="1"/>
          </p:cNvSpPr>
          <p:nvPr>
            <p:ph idx="4294967295"/>
          </p:nvPr>
        </p:nvSpPr>
        <p:spPr>
          <a:xfrm>
            <a:off x="457200" y="971550"/>
            <a:ext cx="8543925" cy="3679032"/>
          </a:xfrm>
          <a:prstGeom prst="rect">
            <a:avLst/>
          </a:prstGeom>
        </p:spPr>
        <p:txBody>
          <a:bodyPr>
            <a:normAutofit/>
          </a:bodyPr>
          <a:lstStyle/>
          <a:p>
            <a:r>
              <a:rPr lang="en-US" sz="2400" dirty="0" smtClean="0"/>
              <a:t>California’s Cap and Trade Program</a:t>
            </a:r>
          </a:p>
          <a:p>
            <a:pPr lvl="1"/>
            <a:r>
              <a:rPr lang="en-US" sz="2000" dirty="0" smtClean="0"/>
              <a:t>Creation of Greenhouse Gas Emissions Reduction Fund</a:t>
            </a:r>
          </a:p>
          <a:p>
            <a:pPr lvl="1"/>
            <a:r>
              <a:rPr lang="en-US" sz="2000" dirty="0" smtClean="0"/>
              <a:t>Dedicated funding for California High Speed Rail</a:t>
            </a:r>
          </a:p>
          <a:p>
            <a:pPr lvl="1"/>
            <a:r>
              <a:rPr lang="en-US" sz="2000" dirty="0" smtClean="0"/>
              <a:t>Transit and Intercity Rail Capital Program (TIRCP) competitive grants</a:t>
            </a:r>
          </a:p>
          <a:p>
            <a:r>
              <a:rPr lang="en-US" sz="2400" dirty="0" smtClean="0"/>
              <a:t>Reduction in other State funding due to reduced revenues</a:t>
            </a:r>
          </a:p>
          <a:p>
            <a:pPr lvl="1"/>
            <a:r>
              <a:rPr lang="en-US" sz="2000" dirty="0" smtClean="0"/>
              <a:t>New revenue measures introduced for gas tax, vehicle registration fees, other</a:t>
            </a:r>
          </a:p>
          <a:p>
            <a:pPr marL="457200" lvl="1" indent="0">
              <a:buNone/>
            </a:pPr>
            <a:endParaRPr lang="en-US" dirty="0"/>
          </a:p>
          <a:p>
            <a:pPr lvl="1"/>
            <a:endParaRPr lang="en-US" dirty="0" smtClean="0"/>
          </a:p>
        </p:txBody>
      </p:sp>
    </p:spTree>
    <p:extLst>
      <p:ext uri="{BB962C8B-B14F-4D97-AF65-F5344CB8AC3E}">
        <p14:creationId xmlns:p14="http://schemas.microsoft.com/office/powerpoint/2010/main" val="425325451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11755" y="895350"/>
            <a:ext cx="4309593" cy="3860605"/>
          </a:xfrm>
        </p:spPr>
        <p:txBody>
          <a:bodyPr/>
          <a:lstStyle/>
          <a:p>
            <a:r>
              <a:rPr lang="en-US" sz="2400" dirty="0" smtClean="0"/>
              <a:t>Increased </a:t>
            </a:r>
            <a:r>
              <a:rPr lang="en-US" sz="2400" dirty="0"/>
              <a:t>reliance on </a:t>
            </a:r>
            <a:r>
              <a:rPr lang="en-US" sz="2400" dirty="0" smtClean="0"/>
              <a:t>regional and local </a:t>
            </a:r>
            <a:r>
              <a:rPr lang="en-US" sz="2400" dirty="0"/>
              <a:t>funding</a:t>
            </a:r>
          </a:p>
          <a:p>
            <a:pPr lvl="1"/>
            <a:r>
              <a:rPr lang="en-US" sz="2000" dirty="0"/>
              <a:t>Success of </a:t>
            </a:r>
            <a:r>
              <a:rPr lang="en-US" sz="2000" dirty="0" smtClean="0"/>
              <a:t>county </a:t>
            </a:r>
            <a:r>
              <a:rPr lang="en-US" sz="2000" dirty="0"/>
              <a:t>sales tax </a:t>
            </a:r>
            <a:r>
              <a:rPr lang="en-US" sz="2000" dirty="0" smtClean="0"/>
              <a:t>measures</a:t>
            </a:r>
          </a:p>
          <a:p>
            <a:pPr lvl="1"/>
            <a:r>
              <a:rPr lang="en-US" sz="2000" dirty="0" smtClean="0"/>
              <a:t>Dedicated commuter rail funding</a:t>
            </a:r>
            <a:endParaRPr lang="en-US" sz="2000" dirty="0"/>
          </a:p>
          <a:p>
            <a:r>
              <a:rPr lang="en-US" sz="2400" dirty="0"/>
              <a:t>Increased interest in value capture-based approaches</a:t>
            </a:r>
          </a:p>
          <a:p>
            <a:pPr lvl="1"/>
            <a:r>
              <a:rPr lang="en-US" sz="2000" dirty="0" smtClean="0"/>
              <a:t>Station area development</a:t>
            </a:r>
          </a:p>
          <a:p>
            <a:pPr lvl="1"/>
            <a:r>
              <a:rPr lang="en-US" sz="2000" dirty="0" smtClean="0"/>
              <a:t>Major multimodal centers</a:t>
            </a:r>
          </a:p>
          <a:p>
            <a:pPr lvl="1"/>
            <a:r>
              <a:rPr lang="en-US" sz="2000" dirty="0" smtClean="0"/>
              <a:t>Redevelopment </a:t>
            </a:r>
            <a:r>
              <a:rPr lang="en-US" sz="2000" dirty="0"/>
              <a:t>and tax-increment finance restricted</a:t>
            </a:r>
          </a:p>
          <a:p>
            <a:endParaRPr lang="en-US" dirty="0"/>
          </a:p>
        </p:txBody>
      </p:sp>
      <p:sp>
        <p:nvSpPr>
          <p:cNvPr id="4" name="Title 3"/>
          <p:cNvSpPr>
            <a:spLocks noGrp="1"/>
          </p:cNvSpPr>
          <p:nvPr>
            <p:ph type="title"/>
          </p:nvPr>
        </p:nvSpPr>
        <p:spPr>
          <a:xfrm>
            <a:off x="0" y="-19050"/>
            <a:ext cx="5257800" cy="873125"/>
          </a:xfrm>
        </p:spPr>
        <p:txBody>
          <a:bodyPr/>
          <a:lstStyle/>
          <a:p>
            <a:r>
              <a:rPr lang="en-US" dirty="0" smtClean="0">
                <a:solidFill>
                  <a:schemeClr val="accent3"/>
                </a:solidFill>
              </a:rPr>
              <a:t>Local funding opportunities and issues</a:t>
            </a:r>
            <a:endParaRPr lang="en-US" dirty="0">
              <a:solidFill>
                <a:schemeClr val="accent3"/>
              </a:solidFill>
            </a:endParaRPr>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4711" r="14711"/>
          <a:stretch>
            <a:fillRect/>
          </a:stretch>
        </p:blipFill>
        <p:spPr>
          <a:xfrm>
            <a:off x="5334000" y="184740"/>
            <a:ext cx="3695295" cy="4749210"/>
          </a:xfrm>
        </p:spPr>
      </p:pic>
    </p:spTree>
    <p:extLst>
      <p:ext uri="{BB962C8B-B14F-4D97-AF65-F5344CB8AC3E}">
        <p14:creationId xmlns:p14="http://schemas.microsoft.com/office/powerpoint/2010/main" val="107540091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4350"/>
            <a:ext cx="8915400" cy="1200150"/>
          </a:xfrm>
        </p:spPr>
        <p:txBody>
          <a:bodyPr>
            <a:normAutofit/>
          </a:bodyPr>
          <a:lstStyle/>
          <a:p>
            <a:pPr algn="l"/>
            <a:r>
              <a:rPr lang="en-US" b="1" dirty="0" smtClean="0"/>
              <a:t>Capital Funding of new Commuter Rail services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831664106"/>
              </p:ext>
            </p:extLst>
          </p:nvPr>
        </p:nvGraphicFramePr>
        <p:xfrm>
          <a:off x="381000" y="971549"/>
          <a:ext cx="8534400" cy="3620051"/>
        </p:xfrm>
        <a:graphic>
          <a:graphicData uri="http://schemas.openxmlformats.org/drawingml/2006/table">
            <a:tbl>
              <a:tblPr firstRow="1" bandCol="1">
                <a:tableStyleId>{5C22544A-7EE6-4342-B048-85BDC9FD1C3A}</a:tableStyleId>
              </a:tblPr>
              <a:tblGrid>
                <a:gridCol w="1899977"/>
                <a:gridCol w="603310"/>
                <a:gridCol w="576295"/>
                <a:gridCol w="720370"/>
                <a:gridCol w="783770"/>
                <a:gridCol w="773723"/>
                <a:gridCol w="750277"/>
                <a:gridCol w="797170"/>
                <a:gridCol w="879231"/>
                <a:gridCol w="750277"/>
              </a:tblGrid>
              <a:tr h="937549">
                <a:tc>
                  <a:txBody>
                    <a:bodyPr/>
                    <a:lstStyle/>
                    <a:p>
                      <a:pPr algn="ctr" fontAlgn="ctr"/>
                      <a:r>
                        <a:rPr lang="en-US" sz="800" u="none" strike="noStrike" dirty="0">
                          <a:effectLst>
                            <a:outerShdw blurRad="38100" dist="38100" dir="2700000" algn="tl">
                              <a:srgbClr val="000000">
                                <a:alpha val="43137"/>
                              </a:srgbClr>
                            </a:outerShdw>
                          </a:effectLst>
                        </a:rPr>
                        <a:t> </a:t>
                      </a:r>
                      <a:endParaRPr lang="en-US" sz="800" b="1" i="0" u="none" strike="noStrike" dirty="0">
                        <a:solidFill>
                          <a:schemeClr val="tx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Sun Rail (FL)</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North Star (MN)</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Front Runner North (UT)</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Front Runner South (UT)</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Music City Star (TN)</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A-Train (TX)</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err="1">
                          <a:solidFill>
                            <a:schemeClr val="bg2"/>
                          </a:solidFill>
                          <a:effectLst>
                            <a:outerShdw blurRad="38100" dist="38100" dir="2700000" algn="tl">
                              <a:srgbClr val="000000">
                                <a:alpha val="43137"/>
                              </a:srgbClr>
                            </a:outerShdw>
                          </a:effectLst>
                        </a:rPr>
                        <a:t>MetroRail</a:t>
                      </a:r>
                      <a:r>
                        <a:rPr lang="en-US" sz="1100" u="none" strike="noStrike" dirty="0">
                          <a:solidFill>
                            <a:schemeClr val="bg2"/>
                          </a:solidFill>
                          <a:effectLst>
                            <a:outerShdw blurRad="38100" dist="38100" dir="2700000" algn="tl">
                              <a:srgbClr val="000000">
                                <a:alpha val="43137"/>
                              </a:srgbClr>
                            </a:outerShdw>
                          </a:effectLst>
                        </a:rPr>
                        <a:t> (TX)</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Rail Runner (NM)</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c>
                  <a:txBody>
                    <a:bodyPr/>
                    <a:lstStyle/>
                    <a:p>
                      <a:pPr algn="ctr" rtl="0" fontAlgn="b"/>
                      <a:r>
                        <a:rPr lang="en-US" sz="1100" u="none" strike="noStrike" dirty="0">
                          <a:solidFill>
                            <a:schemeClr val="bg2"/>
                          </a:solidFill>
                          <a:effectLst>
                            <a:outerShdw blurRad="38100" dist="38100" dir="2700000" algn="tl">
                              <a:srgbClr val="000000">
                                <a:alpha val="43137"/>
                              </a:srgbClr>
                            </a:outerShdw>
                          </a:effectLst>
                        </a:rPr>
                        <a:t>Sounder (WA)</a:t>
                      </a:r>
                      <a:endParaRPr lang="en-US" sz="1100" b="1" i="0" u="none" strike="noStrike" dirty="0">
                        <a:solidFill>
                          <a:schemeClr val="bg2"/>
                        </a:solidFill>
                        <a:effectLst>
                          <a:outerShdw blurRad="38100" dist="38100" dir="2700000" algn="tl">
                            <a:srgbClr val="000000">
                              <a:alpha val="43137"/>
                            </a:srgbClr>
                          </a:outerShdw>
                        </a:effectLst>
                        <a:latin typeface="Arial"/>
                      </a:endParaRPr>
                    </a:p>
                  </a:txBody>
                  <a:tcPr marL="7289" marR="7289" marT="5467" marB="0" anchor="ctr"/>
                </a:tc>
              </a:tr>
              <a:tr h="243426">
                <a:tc>
                  <a:txBody>
                    <a:bodyPr/>
                    <a:lstStyle/>
                    <a:p>
                      <a:pPr algn="just" rtl="0" fontAlgn="ctr"/>
                      <a:r>
                        <a:rPr lang="en-US" sz="1050" b="1" u="none" strike="noStrike" dirty="0">
                          <a:effectLst/>
                        </a:rPr>
                        <a:t>Federal</a:t>
                      </a:r>
                      <a:endParaRPr lang="en-US" sz="1050" b="1" i="1" u="none" strike="noStrike" dirty="0">
                        <a:solidFill>
                          <a:srgbClr val="000000"/>
                        </a:solidFill>
                        <a:effectLst/>
                        <a:latin typeface="Arial"/>
                      </a:endParaRPr>
                    </a:p>
                  </a:txBody>
                  <a:tcPr marL="7289" marR="7289" marT="5467" marB="0" anchor="ctr"/>
                </a:tc>
                <a:tc>
                  <a:txBody>
                    <a:bodyPr/>
                    <a:lstStyle/>
                    <a:p>
                      <a:pPr algn="ctr" fontAlgn="ctr"/>
                      <a:r>
                        <a:rPr lang="en-US" sz="800" u="none" strike="noStrike" dirty="0">
                          <a:effectLst/>
                        </a:rPr>
                        <a:t> </a:t>
                      </a:r>
                      <a:endParaRPr lang="en-US" sz="800" b="0" i="0" u="none" strike="noStrike" dirty="0">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c>
                  <a:txBody>
                    <a:bodyPr/>
                    <a:lstStyle/>
                    <a:p>
                      <a:pPr algn="ctr" fontAlgn="ctr"/>
                      <a:r>
                        <a:rPr lang="en-US" sz="800" u="none" strike="noStrike">
                          <a:effectLst/>
                        </a:rPr>
                        <a:t> </a:t>
                      </a:r>
                      <a:endParaRPr lang="en-US" sz="800" b="0" i="0" u="none" strike="noStrike">
                        <a:solidFill>
                          <a:srgbClr val="000000"/>
                        </a:solidFill>
                        <a:effectLst/>
                        <a:latin typeface="Arial"/>
                      </a:endParaRPr>
                    </a:p>
                  </a:txBody>
                  <a:tcPr marL="7289" marR="7289" marT="5467" marB="0" anchor="ctr"/>
                </a:tc>
              </a:tr>
              <a:tr h="243426">
                <a:tc>
                  <a:txBody>
                    <a:bodyPr/>
                    <a:lstStyle/>
                    <a:p>
                      <a:pPr algn="l" rtl="0" fontAlgn="ctr"/>
                      <a:r>
                        <a:rPr lang="en-US" sz="1050" b="1" u="none" strike="noStrike" dirty="0">
                          <a:effectLst/>
                        </a:rPr>
                        <a:t>New Starts</a:t>
                      </a:r>
                      <a:endParaRPr lang="en-US" sz="1050" b="1" i="0" u="none" strike="noStrike" dirty="0">
                        <a:solidFill>
                          <a:srgbClr val="000000"/>
                        </a:solidFill>
                        <a:effectLst/>
                        <a:latin typeface="Arial"/>
                      </a:endParaRPr>
                    </a:p>
                  </a:txBody>
                  <a:tcPr marL="65599" marR="7289" marT="5467" marB="0" anchor="ctr">
                    <a:solidFill>
                      <a:srgbClr val="FFFF00"/>
                    </a:solidFill>
                  </a:tcPr>
                </a:tc>
                <a:tc>
                  <a:txBody>
                    <a:bodyPr/>
                    <a:lstStyle/>
                    <a:p>
                      <a:pPr algn="ctr" fontAlgn="t"/>
                      <a:r>
                        <a:rPr lang="en-US" sz="1000" u="none" strike="noStrike" dirty="0">
                          <a:effectLst/>
                        </a:rPr>
                        <a:t>$179</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$157</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$489</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$24</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$100</a:t>
                      </a:r>
                      <a:endParaRPr lang="en-US" sz="1000" b="0" i="0" u="none" strike="noStrike" dirty="0">
                        <a:solidFill>
                          <a:srgbClr val="000000"/>
                        </a:solidFill>
                        <a:effectLst/>
                        <a:latin typeface="Arial"/>
                      </a:endParaRPr>
                    </a:p>
                  </a:txBody>
                  <a:tcPr marL="7289" marR="7289" marT="5467" marB="0" anchor="ctr">
                    <a:solidFill>
                      <a:srgbClr val="FFFF00"/>
                    </a:solidFill>
                  </a:tcPr>
                </a:tc>
              </a:tr>
              <a:tr h="243426">
                <a:tc>
                  <a:txBody>
                    <a:bodyPr/>
                    <a:lstStyle/>
                    <a:p>
                      <a:pPr algn="l" rtl="0" fontAlgn="ctr"/>
                      <a:r>
                        <a:rPr lang="en-US" sz="1050" b="1" u="none" strike="noStrike" dirty="0">
                          <a:effectLst/>
                        </a:rPr>
                        <a:t>FHWA Funds</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$5</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$8</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r>
              <a:tr h="243426">
                <a:tc>
                  <a:txBody>
                    <a:bodyPr/>
                    <a:lstStyle/>
                    <a:p>
                      <a:pPr algn="just" rtl="0" fontAlgn="ctr"/>
                      <a:r>
                        <a:rPr lang="en-US" sz="1050" b="1" u="none" strike="noStrike" dirty="0">
                          <a:effectLst/>
                        </a:rPr>
                        <a:t>State</a:t>
                      </a:r>
                      <a:endParaRPr lang="en-US" sz="1050" b="1" i="1" u="none" strike="noStrike" dirty="0">
                        <a:solidFill>
                          <a:srgbClr val="000000"/>
                        </a:solidFill>
                        <a:effectLst/>
                        <a:latin typeface="Arial"/>
                      </a:endParaRPr>
                    </a:p>
                  </a:txBody>
                  <a:tcPr marL="7289" marR="7289" marT="5467" marB="0" anchor="ctr">
                    <a:solidFill>
                      <a:srgbClr val="FFFF00"/>
                    </a:solidFill>
                  </a:tcPr>
                </a:tc>
                <a:tc>
                  <a:txBody>
                    <a:bodyPr/>
                    <a:lstStyle/>
                    <a:p>
                      <a:pPr algn="ctr" fontAlgn="t"/>
                      <a:r>
                        <a:rPr lang="en-US" sz="1000" u="none" strike="noStrike" dirty="0">
                          <a:effectLst/>
                        </a:rPr>
                        <a:t>$89</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$99</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$4</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$125</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r>
              <a:tr h="243426">
                <a:tc>
                  <a:txBody>
                    <a:bodyPr/>
                    <a:lstStyle/>
                    <a:p>
                      <a:pPr algn="l" rtl="0" fontAlgn="ctr"/>
                      <a:r>
                        <a:rPr lang="en-US" sz="1050" b="1" u="none" strike="noStrike" dirty="0">
                          <a:effectLst/>
                        </a:rPr>
                        <a:t>Local Jurisdictions</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$89</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$51</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$3</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$10</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r>
              <a:tr h="243426">
                <a:tc>
                  <a:txBody>
                    <a:bodyPr/>
                    <a:lstStyle/>
                    <a:p>
                      <a:pPr algn="l" rtl="0" fontAlgn="ctr"/>
                      <a:r>
                        <a:rPr lang="en-US" sz="1050" b="1" u="none" strike="noStrike" dirty="0">
                          <a:effectLst/>
                        </a:rPr>
                        <a:t>Dedicated Sales Tax</a:t>
                      </a:r>
                      <a:endParaRPr lang="en-US" sz="1050" b="1" i="0" u="none" strike="noStrike" dirty="0">
                        <a:solidFill>
                          <a:srgbClr val="000000"/>
                        </a:solidFill>
                        <a:effectLst/>
                        <a:latin typeface="Arial"/>
                      </a:endParaRPr>
                    </a:p>
                  </a:txBody>
                  <a:tcPr marL="65599" marR="7289" marT="5467" marB="0" anchor="ctr">
                    <a:solidFill>
                      <a:srgbClr val="FFFF00"/>
                    </a:solidFill>
                  </a:tcPr>
                </a:tc>
                <a:tc>
                  <a:txBody>
                    <a:bodyPr/>
                    <a:lstStyle/>
                    <a:p>
                      <a:pPr algn="ctr" fontAlgn="t"/>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$82</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$368</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$48</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$105</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solidFill>
                      <a:srgbClr val="FFFF00"/>
                    </a:solidFill>
                  </a:tcPr>
                </a:tc>
                <a:tc>
                  <a:txBody>
                    <a:bodyPr/>
                    <a:lstStyle/>
                    <a:p>
                      <a:pPr algn="ctr" fontAlgn="ctr"/>
                      <a:r>
                        <a:rPr lang="en-US" sz="1000" u="none" strike="noStrike" dirty="0">
                          <a:effectLst/>
                        </a:rPr>
                        <a:t>$301</a:t>
                      </a:r>
                      <a:endParaRPr lang="en-US" sz="1000" b="0" i="0" u="none" strike="noStrike" dirty="0">
                        <a:solidFill>
                          <a:srgbClr val="000000"/>
                        </a:solidFill>
                        <a:effectLst/>
                        <a:latin typeface="Arial"/>
                      </a:endParaRPr>
                    </a:p>
                  </a:txBody>
                  <a:tcPr marL="7289" marR="7289" marT="5467" marB="0" anchor="ctr">
                    <a:solidFill>
                      <a:srgbClr val="FFFF00"/>
                    </a:solidFill>
                  </a:tcPr>
                </a:tc>
              </a:tr>
              <a:tr h="243426">
                <a:tc>
                  <a:txBody>
                    <a:bodyPr/>
                    <a:lstStyle/>
                    <a:p>
                      <a:pPr algn="l" rtl="0" fontAlgn="ctr"/>
                      <a:r>
                        <a:rPr lang="en-US" sz="1050" b="1" u="none" strike="noStrike" dirty="0">
                          <a:effectLst/>
                        </a:rPr>
                        <a:t>MPO Programmed Funds</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$6</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$2</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r>
              <a:tr h="243426">
                <a:tc>
                  <a:txBody>
                    <a:bodyPr/>
                    <a:lstStyle/>
                    <a:p>
                      <a:pPr algn="l" rtl="0" fontAlgn="ctr"/>
                      <a:r>
                        <a:rPr lang="en-US" sz="1050" b="1" u="none" strike="noStrike" dirty="0">
                          <a:effectLst/>
                        </a:rPr>
                        <a:t>Right-of-Way Value</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$40</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r>
              <a:tr h="482029">
                <a:tc>
                  <a:txBody>
                    <a:bodyPr/>
                    <a:lstStyle/>
                    <a:p>
                      <a:pPr algn="l" rtl="0" fontAlgn="ctr"/>
                      <a:r>
                        <a:rPr lang="en-US" sz="1050" b="1" u="none" strike="noStrike" dirty="0">
                          <a:effectLst/>
                        </a:rPr>
                        <a:t>Toll Road </a:t>
                      </a:r>
                      <a:r>
                        <a:rPr lang="en-US" sz="1050" b="1" u="none" strike="noStrike" dirty="0" smtClean="0">
                          <a:effectLst/>
                        </a:rPr>
                        <a:t>Concessionaire </a:t>
                      </a:r>
                      <a:r>
                        <a:rPr lang="en-US" sz="1050" b="1" u="none" strike="noStrike" dirty="0">
                          <a:effectLst/>
                        </a:rPr>
                        <a:t>Payment</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$190</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c>
                  <a:txBody>
                    <a:bodyPr/>
                    <a:lstStyle/>
                    <a:p>
                      <a:pPr algn="ctr" fontAlgn="ctr"/>
                      <a:r>
                        <a:rPr lang="en-US" sz="1000" u="none" strike="noStrike">
                          <a:effectLst/>
                        </a:rPr>
                        <a:t> </a:t>
                      </a:r>
                      <a:endParaRPr lang="en-US" sz="1000" b="0" i="0" u="none" strike="noStrike">
                        <a:solidFill>
                          <a:srgbClr val="000000"/>
                        </a:solidFill>
                        <a:effectLst/>
                        <a:latin typeface="Arial"/>
                      </a:endParaRPr>
                    </a:p>
                  </a:txBody>
                  <a:tcPr marL="7289" marR="7289" marT="5467" marB="0" anchor="ctr"/>
                </a:tc>
                <a:tc>
                  <a:txBody>
                    <a:bodyPr/>
                    <a:lstStyle/>
                    <a:p>
                      <a:pPr algn="ctr" fontAlgn="ctr"/>
                      <a:r>
                        <a:rPr lang="en-US" sz="1000" u="none" strike="noStrike" dirty="0">
                          <a:effectLst/>
                        </a:rPr>
                        <a:t> </a:t>
                      </a:r>
                      <a:endParaRPr lang="en-US" sz="1000" b="0" i="0" u="none" strike="noStrike" dirty="0">
                        <a:solidFill>
                          <a:srgbClr val="000000"/>
                        </a:solidFill>
                        <a:effectLst/>
                        <a:latin typeface="Arial"/>
                      </a:endParaRPr>
                    </a:p>
                  </a:txBody>
                  <a:tcPr marL="7289" marR="7289" marT="5467" marB="0" anchor="ctr"/>
                </a:tc>
              </a:tr>
              <a:tr h="253065">
                <a:tc>
                  <a:txBody>
                    <a:bodyPr/>
                    <a:lstStyle/>
                    <a:p>
                      <a:pPr algn="l" rtl="0" fontAlgn="ctr"/>
                      <a:r>
                        <a:rPr lang="en-US" sz="1050" b="1" u="none" strike="noStrike" dirty="0">
                          <a:effectLst/>
                        </a:rPr>
                        <a:t>Total </a:t>
                      </a:r>
                      <a:endParaRPr lang="en-US" sz="1050" b="1" i="0" u="none" strike="noStrike" dirty="0">
                        <a:solidFill>
                          <a:srgbClr val="000000"/>
                        </a:solidFill>
                        <a:effectLst/>
                        <a:latin typeface="Arial"/>
                      </a:endParaRPr>
                    </a:p>
                  </a:txBody>
                  <a:tcPr marL="65599" marR="7289" marT="5467" marB="0" anchor="ctr"/>
                </a:tc>
                <a:tc>
                  <a:txBody>
                    <a:bodyPr/>
                    <a:lstStyle/>
                    <a:p>
                      <a:pPr algn="ctr" fontAlgn="t"/>
                      <a:r>
                        <a:rPr lang="en-US" sz="1000" u="none" strike="noStrike" dirty="0">
                          <a:effectLst/>
                        </a:rPr>
                        <a:t>$357</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$317</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$612</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$368</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$41</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$238</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$105</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$135</a:t>
                      </a:r>
                      <a:endParaRPr lang="en-US" sz="1000" b="1" i="0" u="none" strike="noStrike" dirty="0">
                        <a:solidFill>
                          <a:srgbClr val="000000"/>
                        </a:solidFill>
                        <a:effectLst/>
                        <a:latin typeface="Arial"/>
                      </a:endParaRPr>
                    </a:p>
                  </a:txBody>
                  <a:tcPr marL="7289" marR="7289" marT="5467" marB="0" anchor="ctr"/>
                </a:tc>
                <a:tc>
                  <a:txBody>
                    <a:bodyPr/>
                    <a:lstStyle/>
                    <a:p>
                      <a:pPr algn="ctr" fontAlgn="t"/>
                      <a:r>
                        <a:rPr lang="en-US" sz="1000" u="none" strike="noStrike" dirty="0">
                          <a:effectLst/>
                        </a:rPr>
                        <a:t>$401</a:t>
                      </a:r>
                      <a:endParaRPr lang="en-US" sz="1000" b="1" i="0" u="none" strike="noStrike" dirty="0">
                        <a:solidFill>
                          <a:srgbClr val="000000"/>
                        </a:solidFill>
                        <a:effectLst/>
                        <a:latin typeface="Arial"/>
                      </a:endParaRPr>
                    </a:p>
                  </a:txBody>
                  <a:tcPr marL="7289" marR="7289" marT="5467" marB="0" anchor="ctr"/>
                </a:tc>
              </a:tr>
            </a:tbl>
          </a:graphicData>
        </a:graphic>
      </p:graphicFrame>
    </p:spTree>
    <p:extLst>
      <p:ext uri="{BB962C8B-B14F-4D97-AF65-F5344CB8AC3E}">
        <p14:creationId xmlns:p14="http://schemas.microsoft.com/office/powerpoint/2010/main" val="332667825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25093"/>
            <a:ext cx="8229600" cy="660707"/>
          </a:xfrm>
          <a:noFill/>
        </p:spPr>
        <p:txBody>
          <a:bodyPr>
            <a:normAutofit/>
          </a:bodyPr>
          <a:lstStyle/>
          <a:p>
            <a:pPr algn="l"/>
            <a:r>
              <a:rPr lang="en-US" b="1" dirty="0" smtClean="0">
                <a:solidFill>
                  <a:schemeClr val="accent2"/>
                </a:solidFill>
              </a:rPr>
              <a:t>Key federal Capital Sources</a:t>
            </a:r>
          </a:p>
        </p:txBody>
      </p:sp>
      <p:sp>
        <p:nvSpPr>
          <p:cNvPr id="3" name="Content Placeholder 2"/>
          <p:cNvSpPr>
            <a:spLocks noGrp="1"/>
          </p:cNvSpPr>
          <p:nvPr>
            <p:ph idx="4294967295"/>
          </p:nvPr>
        </p:nvSpPr>
        <p:spPr>
          <a:xfrm>
            <a:off x="466725" y="1028700"/>
            <a:ext cx="8753475" cy="3981450"/>
          </a:xfrm>
          <a:prstGeom prst="rect">
            <a:avLst/>
          </a:prstGeom>
        </p:spPr>
        <p:txBody>
          <a:bodyPr>
            <a:normAutofit/>
          </a:bodyPr>
          <a:lstStyle/>
          <a:p>
            <a:r>
              <a:rPr lang="en-US" sz="2400" dirty="0" smtClean="0"/>
              <a:t>Federal: can’t exceed 80% of total project costs</a:t>
            </a:r>
          </a:p>
          <a:p>
            <a:r>
              <a:rPr lang="en-US" sz="2400" dirty="0" smtClean="0"/>
              <a:t>Federal Transit Administration </a:t>
            </a:r>
          </a:p>
          <a:p>
            <a:pPr lvl="1"/>
            <a:r>
              <a:rPr lang="en-US" sz="2000" dirty="0" smtClean="0"/>
              <a:t>FTA New Starts / Small Starts / Core Capacity</a:t>
            </a:r>
          </a:p>
          <a:p>
            <a:pPr lvl="2"/>
            <a:r>
              <a:rPr lang="en-US" sz="1800" dirty="0" smtClean="0"/>
              <a:t>FTA </a:t>
            </a:r>
            <a:r>
              <a:rPr lang="en-US" sz="1800" dirty="0"/>
              <a:t>New Starts </a:t>
            </a:r>
          </a:p>
          <a:p>
            <a:pPr lvl="3"/>
            <a:r>
              <a:rPr lang="en-US" sz="1800" dirty="0"/>
              <a:t>Project Costs &gt; $250 M</a:t>
            </a:r>
          </a:p>
          <a:p>
            <a:pPr lvl="3"/>
            <a:r>
              <a:rPr lang="en-US" sz="1800" dirty="0"/>
              <a:t>Can provide 50% of total funding</a:t>
            </a:r>
          </a:p>
          <a:p>
            <a:pPr lvl="1"/>
            <a:r>
              <a:rPr lang="en-US" sz="1800" dirty="0"/>
              <a:t>FTA Small Starts</a:t>
            </a:r>
          </a:p>
          <a:p>
            <a:pPr lvl="2"/>
            <a:r>
              <a:rPr lang="en-US" sz="1800" dirty="0"/>
              <a:t>Project Costs &lt; $250 M</a:t>
            </a:r>
          </a:p>
          <a:p>
            <a:pPr lvl="2"/>
            <a:r>
              <a:rPr lang="en-US" sz="1800" dirty="0"/>
              <a:t>$75 M maximum</a:t>
            </a:r>
          </a:p>
          <a:p>
            <a:endParaRPr lang="en-US" sz="2600" dirty="0" smtClean="0"/>
          </a:p>
          <a:p>
            <a:endParaRPr lang="en-US" sz="2400" dirty="0"/>
          </a:p>
        </p:txBody>
      </p:sp>
    </p:spTree>
    <p:extLst>
      <p:ext uri="{BB962C8B-B14F-4D97-AF65-F5344CB8AC3E}">
        <p14:creationId xmlns:p14="http://schemas.microsoft.com/office/powerpoint/2010/main" val="5303827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171450"/>
            <a:ext cx="8229600" cy="857250"/>
          </a:xfrm>
          <a:noFill/>
        </p:spPr>
        <p:txBody>
          <a:bodyPr>
            <a:normAutofit/>
          </a:bodyPr>
          <a:lstStyle/>
          <a:p>
            <a:pPr algn="l"/>
            <a:r>
              <a:rPr lang="en-US" b="1" dirty="0" smtClean="0">
                <a:solidFill>
                  <a:schemeClr val="accent3"/>
                </a:solidFill>
              </a:rPr>
              <a:t>Key federal Capital Sources</a:t>
            </a:r>
          </a:p>
        </p:txBody>
      </p:sp>
      <p:sp>
        <p:nvSpPr>
          <p:cNvPr id="3" name="Content Placeholder 2"/>
          <p:cNvSpPr>
            <a:spLocks noGrp="1"/>
          </p:cNvSpPr>
          <p:nvPr>
            <p:ph idx="4294967295"/>
          </p:nvPr>
        </p:nvSpPr>
        <p:spPr>
          <a:xfrm>
            <a:off x="466726" y="666750"/>
            <a:ext cx="8220075" cy="4400550"/>
          </a:xfrm>
          <a:prstGeom prst="rect">
            <a:avLst/>
          </a:prstGeom>
        </p:spPr>
        <p:txBody>
          <a:bodyPr>
            <a:normAutofit fontScale="85000" lnSpcReduction="20000"/>
          </a:bodyPr>
          <a:lstStyle/>
          <a:p>
            <a:endParaRPr lang="en-US" sz="2600" dirty="0" smtClean="0"/>
          </a:p>
          <a:p>
            <a:r>
              <a:rPr lang="en-US" sz="2600" dirty="0" smtClean="0"/>
              <a:t>Federal Railroad Administration (FRA) </a:t>
            </a:r>
          </a:p>
          <a:p>
            <a:pPr lvl="1"/>
            <a:r>
              <a:rPr lang="en-US" sz="2400" dirty="0" smtClean="0"/>
              <a:t>Including 2014 grant opportunity for previously unallocated grant funds </a:t>
            </a:r>
          </a:p>
          <a:p>
            <a:pPr lvl="1"/>
            <a:r>
              <a:rPr lang="en-US" sz="2400" dirty="0" smtClean="0"/>
              <a:t>(Go Coachella Valley! $2.98 millio</a:t>
            </a:r>
            <a:r>
              <a:rPr lang="en-US" sz="2400" dirty="0" smtClean="0"/>
              <a:t>n!)</a:t>
            </a:r>
            <a:endParaRPr lang="en-US" sz="2400" dirty="0" smtClean="0"/>
          </a:p>
          <a:p>
            <a:r>
              <a:rPr lang="en-US" sz="2600" dirty="0" smtClean="0"/>
              <a:t>Federal </a:t>
            </a:r>
            <a:r>
              <a:rPr lang="en-US" sz="2600" dirty="0"/>
              <a:t>Highway Administration (FHWA) Flexible Funds</a:t>
            </a:r>
          </a:p>
          <a:p>
            <a:pPr lvl="1"/>
            <a:r>
              <a:rPr lang="en-US" sz="2200" dirty="0" smtClean="0"/>
              <a:t>Congestion Mitigation and Air Quality (CMAQ)</a:t>
            </a:r>
            <a:endParaRPr lang="en-US" sz="2200" dirty="0"/>
          </a:p>
          <a:p>
            <a:pPr lvl="1"/>
            <a:r>
              <a:rPr lang="en-US" sz="2200" dirty="0" smtClean="0"/>
              <a:t>Surface Transportation Program (STP)</a:t>
            </a:r>
            <a:endParaRPr lang="en-US" sz="2200" dirty="0"/>
          </a:p>
          <a:p>
            <a:pPr lvl="1"/>
            <a:r>
              <a:rPr lang="en-US" sz="2200" dirty="0"/>
              <a:t>Transportation </a:t>
            </a:r>
            <a:r>
              <a:rPr lang="en-US" sz="2200" dirty="0" smtClean="0"/>
              <a:t>Alternatives (TA)</a:t>
            </a:r>
            <a:endParaRPr lang="en-US" sz="2200" dirty="0"/>
          </a:p>
          <a:p>
            <a:r>
              <a:rPr lang="en-US" sz="2600" dirty="0"/>
              <a:t>US DOT TIGER Grants</a:t>
            </a:r>
          </a:p>
          <a:p>
            <a:r>
              <a:rPr lang="en-US" sz="2600" dirty="0" smtClean="0"/>
              <a:t>Other Federal (non-transportation sources)</a:t>
            </a:r>
          </a:p>
          <a:p>
            <a:pPr lvl="1"/>
            <a:r>
              <a:rPr lang="en-US" sz="2200" dirty="0" smtClean="0"/>
              <a:t>Department of Commerce: Economic Development Agency</a:t>
            </a:r>
          </a:p>
          <a:p>
            <a:pPr lvl="1"/>
            <a:r>
              <a:rPr lang="en-US" sz="2200" dirty="0" smtClean="0"/>
              <a:t>Housing and Urban Development (HUD)</a:t>
            </a:r>
          </a:p>
          <a:p>
            <a:pPr lvl="1"/>
            <a:r>
              <a:rPr lang="en-US" sz="2200" dirty="0" smtClean="0"/>
              <a:t>Environmental Protection Agency (EPA)</a:t>
            </a:r>
          </a:p>
          <a:p>
            <a:pPr lvl="1"/>
            <a:r>
              <a:rPr lang="en-US" sz="2200" dirty="0" smtClean="0"/>
              <a:t>Department of Defense (DOD)</a:t>
            </a:r>
          </a:p>
        </p:txBody>
      </p:sp>
    </p:spTree>
    <p:extLst>
      <p:ext uri="{BB962C8B-B14F-4D97-AF65-F5344CB8AC3E}">
        <p14:creationId xmlns:p14="http://schemas.microsoft.com/office/powerpoint/2010/main" val="145447470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52400" y="-247650"/>
            <a:ext cx="8991600" cy="857250"/>
          </a:xfrm>
          <a:noFill/>
        </p:spPr>
        <p:txBody>
          <a:bodyPr>
            <a:normAutofit/>
          </a:bodyPr>
          <a:lstStyle/>
          <a:p>
            <a:pPr algn="l"/>
            <a:r>
              <a:rPr lang="en-US" b="1" dirty="0" smtClean="0">
                <a:solidFill>
                  <a:schemeClr val="accent3"/>
                </a:solidFill>
              </a:rPr>
              <a:t>Key state Capital Sources</a:t>
            </a:r>
          </a:p>
        </p:txBody>
      </p:sp>
      <p:sp>
        <p:nvSpPr>
          <p:cNvPr id="3" name="Content Placeholder 2"/>
          <p:cNvSpPr>
            <a:spLocks noGrp="1"/>
          </p:cNvSpPr>
          <p:nvPr>
            <p:ph idx="4294967295"/>
          </p:nvPr>
        </p:nvSpPr>
        <p:spPr>
          <a:xfrm>
            <a:off x="542925" y="1200151"/>
            <a:ext cx="8601075" cy="3394472"/>
          </a:xfrm>
          <a:prstGeom prst="rect">
            <a:avLst/>
          </a:prstGeom>
        </p:spPr>
        <p:txBody>
          <a:bodyPr>
            <a:normAutofit/>
          </a:bodyPr>
          <a:lstStyle/>
          <a:p>
            <a:r>
              <a:rPr lang="en-US" sz="2400" dirty="0" smtClean="0"/>
              <a:t>State</a:t>
            </a:r>
          </a:p>
          <a:p>
            <a:pPr lvl="1"/>
            <a:r>
              <a:rPr lang="en-US" sz="2000" dirty="0" smtClean="0"/>
              <a:t>Proposition 1A High Speed Rail and Connectivity bond proceeds</a:t>
            </a:r>
          </a:p>
          <a:p>
            <a:pPr lvl="1"/>
            <a:r>
              <a:rPr lang="en-US" sz="2000" dirty="0" smtClean="0"/>
              <a:t>Proposition 1B limited balances (PTMISEA, </a:t>
            </a:r>
            <a:r>
              <a:rPr lang="en-US" sz="2000" dirty="0" err="1" smtClean="0"/>
              <a:t>eg</a:t>
            </a:r>
            <a:r>
              <a:rPr lang="en-US" sz="2000" dirty="0" smtClean="0"/>
              <a:t>)</a:t>
            </a:r>
          </a:p>
          <a:p>
            <a:pPr lvl="1"/>
            <a:r>
              <a:rPr lang="en-US" sz="2000" dirty="0" smtClean="0"/>
              <a:t>Regional Transportation Improvement Program</a:t>
            </a:r>
          </a:p>
          <a:p>
            <a:pPr lvl="1"/>
            <a:r>
              <a:rPr lang="en-US" sz="2000" dirty="0" smtClean="0"/>
              <a:t>Interregional Transportation Improvement Program</a:t>
            </a:r>
          </a:p>
          <a:p>
            <a:pPr lvl="1"/>
            <a:r>
              <a:rPr lang="en-US" sz="2000" dirty="0" smtClean="0"/>
              <a:t>Greenhouse Gas Emissions Reduction Fund: TIRCP</a:t>
            </a:r>
          </a:p>
          <a:p>
            <a:pPr lvl="1"/>
            <a:r>
              <a:rPr lang="en-US" sz="2000" dirty="0"/>
              <a:t>SB 862 Affordable Housing and Sustainable Communities (AHSC) Program</a:t>
            </a:r>
            <a:endParaRPr lang="en-US" sz="2000" dirty="0" smtClean="0"/>
          </a:p>
          <a:p>
            <a:pPr lvl="1"/>
            <a:endParaRPr lang="en-US" sz="2400" dirty="0" smtClean="0"/>
          </a:p>
          <a:p>
            <a:pPr lvl="1"/>
            <a:endParaRPr lang="en-US" sz="2400" dirty="0" smtClean="0"/>
          </a:p>
        </p:txBody>
      </p:sp>
    </p:spTree>
    <p:extLst>
      <p:ext uri="{BB962C8B-B14F-4D97-AF65-F5344CB8AC3E}">
        <p14:creationId xmlns:p14="http://schemas.microsoft.com/office/powerpoint/2010/main" val="417171589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52400" y="-247650"/>
            <a:ext cx="8991600" cy="857250"/>
          </a:xfrm>
          <a:noFill/>
        </p:spPr>
        <p:txBody>
          <a:bodyPr>
            <a:normAutofit/>
          </a:bodyPr>
          <a:lstStyle/>
          <a:p>
            <a:pPr algn="l"/>
            <a:r>
              <a:rPr lang="en-US" b="1" dirty="0" smtClean="0">
                <a:solidFill>
                  <a:schemeClr val="accent3"/>
                </a:solidFill>
              </a:rPr>
              <a:t>Key regional and local Capital Sources</a:t>
            </a:r>
          </a:p>
        </p:txBody>
      </p:sp>
      <p:sp>
        <p:nvSpPr>
          <p:cNvPr id="3" name="Content Placeholder 2"/>
          <p:cNvSpPr>
            <a:spLocks noGrp="1"/>
          </p:cNvSpPr>
          <p:nvPr>
            <p:ph idx="4294967295"/>
          </p:nvPr>
        </p:nvSpPr>
        <p:spPr>
          <a:xfrm>
            <a:off x="542925" y="1200151"/>
            <a:ext cx="8601075" cy="3394472"/>
          </a:xfrm>
          <a:prstGeom prst="rect">
            <a:avLst/>
          </a:prstGeom>
        </p:spPr>
        <p:txBody>
          <a:bodyPr>
            <a:normAutofit lnSpcReduction="10000"/>
          </a:bodyPr>
          <a:lstStyle/>
          <a:p>
            <a:r>
              <a:rPr lang="en-US" sz="2400" dirty="0" smtClean="0"/>
              <a:t>Local and Regional</a:t>
            </a:r>
          </a:p>
          <a:p>
            <a:pPr lvl="1"/>
            <a:r>
              <a:rPr lang="en-US" sz="2000" dirty="0" smtClean="0"/>
              <a:t>Existing and future voter-approved local dedicated funding</a:t>
            </a:r>
          </a:p>
          <a:p>
            <a:pPr lvl="1"/>
            <a:r>
              <a:rPr lang="en-US" sz="2000" dirty="0" smtClean="0"/>
              <a:t>Benefit Assessment Districts</a:t>
            </a:r>
          </a:p>
          <a:p>
            <a:pPr lvl="1"/>
            <a:r>
              <a:rPr lang="en-US" sz="2000" dirty="0" smtClean="0"/>
              <a:t>Enhanced Infrastructure Financing Districts (replaces TIF)</a:t>
            </a:r>
          </a:p>
          <a:p>
            <a:pPr lvl="1"/>
            <a:r>
              <a:rPr lang="en-US" sz="2000" dirty="0" smtClean="0"/>
              <a:t>Property / ROW donations</a:t>
            </a:r>
          </a:p>
          <a:p>
            <a:pPr lvl="1"/>
            <a:r>
              <a:rPr lang="en-US" sz="2000" dirty="0" smtClean="0"/>
              <a:t>Naming rights</a:t>
            </a:r>
          </a:p>
          <a:p>
            <a:pPr lvl="1"/>
            <a:r>
              <a:rPr lang="en-US" sz="2000" dirty="0"/>
              <a:t>Cost sharing with major activity centers / employment centers, universities, other institutions </a:t>
            </a:r>
            <a:r>
              <a:rPr lang="en-US" sz="2000" dirty="0" smtClean="0"/>
              <a:t>served</a:t>
            </a:r>
          </a:p>
          <a:p>
            <a:pPr lvl="1"/>
            <a:r>
              <a:rPr lang="en-US" sz="2000" dirty="0" smtClean="0"/>
              <a:t>Lease revenues</a:t>
            </a:r>
          </a:p>
          <a:p>
            <a:pPr lvl="1"/>
            <a:r>
              <a:rPr lang="en-US" sz="2000" dirty="0" smtClean="0"/>
              <a:t>Access/usage fees </a:t>
            </a:r>
            <a:endParaRPr lang="en-US" sz="2000" dirty="0"/>
          </a:p>
          <a:p>
            <a:pPr lvl="1"/>
            <a:endParaRPr lang="en-US" sz="2400" dirty="0" smtClean="0"/>
          </a:p>
          <a:p>
            <a:pPr lvl="1"/>
            <a:endParaRPr lang="en-US" sz="2400" dirty="0" smtClean="0"/>
          </a:p>
        </p:txBody>
      </p:sp>
    </p:spTree>
    <p:extLst>
      <p:ext uri="{BB962C8B-B14F-4D97-AF65-F5344CB8AC3E}">
        <p14:creationId xmlns:p14="http://schemas.microsoft.com/office/powerpoint/2010/main" val="124535160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64445" y="742950"/>
            <a:ext cx="9155755" cy="1251061"/>
          </a:xfrm>
        </p:spPr>
        <p:txBody>
          <a:bodyPr/>
          <a:lstStyle/>
          <a:p>
            <a:r>
              <a:rPr lang="en-US" sz="2400" dirty="0" smtClean="0"/>
              <a:t>Background</a:t>
            </a:r>
          </a:p>
          <a:p>
            <a:pPr lvl="1"/>
            <a:r>
              <a:rPr lang="en-US" sz="1800" dirty="0" smtClean="0"/>
              <a:t>California’s Passenger Rail Services</a:t>
            </a:r>
            <a:r>
              <a:rPr lang="en-US" dirty="0" smtClean="0"/>
              <a:t> </a:t>
            </a:r>
          </a:p>
          <a:p>
            <a:r>
              <a:rPr lang="en-US" sz="2400" dirty="0" smtClean="0"/>
              <a:t>Funding Issues and Trends</a:t>
            </a:r>
          </a:p>
          <a:p>
            <a:r>
              <a:rPr lang="en-US" sz="2400" dirty="0" smtClean="0"/>
              <a:t>Addressing Funding and Financing for Capital, O&amp;M, and Asset Management</a:t>
            </a:r>
          </a:p>
        </p:txBody>
      </p:sp>
      <p:sp>
        <p:nvSpPr>
          <p:cNvPr id="5" name="Title 4"/>
          <p:cNvSpPr>
            <a:spLocks noGrp="1"/>
          </p:cNvSpPr>
          <p:nvPr>
            <p:ph type="title"/>
          </p:nvPr>
        </p:nvSpPr>
        <p:spPr>
          <a:xfrm>
            <a:off x="0" y="-247650"/>
            <a:ext cx="9143264" cy="873125"/>
          </a:xfrm>
        </p:spPr>
        <p:txBody>
          <a:bodyPr/>
          <a:lstStyle/>
          <a:p>
            <a:r>
              <a:rPr lang="en-US" dirty="0" smtClean="0">
                <a:solidFill>
                  <a:schemeClr val="accent2"/>
                </a:solidFill>
              </a:rPr>
              <a:t>Overview of presentation</a:t>
            </a:r>
            <a:endParaRPr lang="en-US" dirty="0"/>
          </a:p>
        </p:txBody>
      </p:sp>
      <p:pic>
        <p:nvPicPr>
          <p:cNvPr id="2" name="Picture Placeholder 1"/>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13610" b="13610"/>
          <a:stretch>
            <a:fillRect/>
          </a:stretch>
        </p:blipFill>
        <p:spPr/>
      </p:pic>
      <p:sp>
        <p:nvSpPr>
          <p:cNvPr id="7" name="Picture Placeholder 6"/>
          <p:cNvSpPr>
            <a:spLocks noGrp="1"/>
          </p:cNvSpPr>
          <p:nvPr>
            <p:ph type="pic" sz="quarter" idx="21"/>
          </p:nvPr>
        </p:nvSpPr>
        <p:spPr/>
      </p:sp>
      <p:pic>
        <p:nvPicPr>
          <p:cNvPr id="4" name="Picture Placeholder 3"/>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25406" b="25406"/>
          <a:stretch>
            <a:fillRect/>
          </a:stretch>
        </p:blipFill>
        <p:spPr/>
      </p:pic>
    </p:spTree>
    <p:extLst>
      <p:ext uri="{BB962C8B-B14F-4D97-AF65-F5344CB8AC3E}">
        <p14:creationId xmlns:p14="http://schemas.microsoft.com/office/powerpoint/2010/main" val="18927563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457200" y="-171450"/>
            <a:ext cx="8229600" cy="857250"/>
          </a:xfrm>
          <a:noFill/>
        </p:spPr>
        <p:txBody>
          <a:bodyPr>
            <a:normAutofit/>
          </a:bodyPr>
          <a:lstStyle/>
          <a:p>
            <a:pPr algn="l"/>
            <a:r>
              <a:rPr lang="en-US" sz="3200" b="1" dirty="0" smtClean="0">
                <a:solidFill>
                  <a:schemeClr val="tx2"/>
                </a:solidFill>
              </a:rPr>
              <a:t>	</a:t>
            </a:r>
            <a:r>
              <a:rPr lang="en-US" b="1" dirty="0" smtClean="0">
                <a:solidFill>
                  <a:schemeClr val="accent3"/>
                </a:solidFill>
              </a:rPr>
              <a:t>Key O&amp;M Funding Sources</a:t>
            </a:r>
          </a:p>
        </p:txBody>
      </p:sp>
      <p:sp>
        <p:nvSpPr>
          <p:cNvPr id="3" name="Content Placeholder 2"/>
          <p:cNvSpPr>
            <a:spLocks noGrp="1"/>
          </p:cNvSpPr>
          <p:nvPr>
            <p:ph idx="4294967295"/>
          </p:nvPr>
        </p:nvSpPr>
        <p:spPr>
          <a:xfrm>
            <a:off x="685800" y="1123951"/>
            <a:ext cx="7848600" cy="3812382"/>
          </a:xfrm>
          <a:prstGeom prst="rect">
            <a:avLst/>
          </a:prstGeom>
        </p:spPr>
        <p:txBody>
          <a:bodyPr>
            <a:normAutofit fontScale="85000" lnSpcReduction="20000"/>
          </a:bodyPr>
          <a:lstStyle/>
          <a:p>
            <a:r>
              <a:rPr lang="en-US" sz="2600" dirty="0" smtClean="0"/>
              <a:t>Fares / fare subsidies</a:t>
            </a:r>
          </a:p>
          <a:p>
            <a:pPr lvl="1"/>
            <a:r>
              <a:rPr lang="en-US" sz="1800" dirty="0" smtClean="0"/>
              <a:t>Distance-based fares</a:t>
            </a:r>
          </a:p>
          <a:p>
            <a:pPr lvl="1"/>
            <a:r>
              <a:rPr lang="en-US" sz="1800" dirty="0" smtClean="0"/>
              <a:t>Fare / fare pass cost increases</a:t>
            </a:r>
          </a:p>
          <a:p>
            <a:r>
              <a:rPr lang="en-US" sz="2600" dirty="0" smtClean="0"/>
              <a:t>CMAQ (first 3-years of operations)</a:t>
            </a:r>
          </a:p>
          <a:p>
            <a:r>
              <a:rPr lang="en-US" sz="2600" dirty="0" smtClean="0"/>
              <a:t>Reallocation of existing fixed route bus service</a:t>
            </a:r>
          </a:p>
          <a:p>
            <a:r>
              <a:rPr lang="en-US" sz="2600" dirty="0"/>
              <a:t>Cost sharing with major activity </a:t>
            </a:r>
            <a:r>
              <a:rPr lang="en-US" sz="2600" dirty="0" smtClean="0"/>
              <a:t>centers / employment </a:t>
            </a:r>
            <a:r>
              <a:rPr lang="en-US" sz="2600" dirty="0"/>
              <a:t>centers, universities, other institutions </a:t>
            </a:r>
            <a:r>
              <a:rPr lang="en-US" sz="2600" dirty="0" smtClean="0"/>
              <a:t>served</a:t>
            </a:r>
          </a:p>
          <a:p>
            <a:r>
              <a:rPr lang="en-US" sz="2600" dirty="0" smtClean="0"/>
              <a:t>General fund</a:t>
            </a:r>
          </a:p>
          <a:p>
            <a:r>
              <a:rPr lang="en-US" sz="2600" dirty="0" smtClean="0"/>
              <a:t>Advertising / Naming rights</a:t>
            </a:r>
          </a:p>
          <a:p>
            <a:r>
              <a:rPr lang="en-US" sz="2600" dirty="0" smtClean="0"/>
              <a:t>Parking revenues</a:t>
            </a:r>
          </a:p>
          <a:p>
            <a:r>
              <a:rPr lang="en-US" sz="2600" dirty="0" smtClean="0"/>
              <a:t>Transient occupancy tax</a:t>
            </a:r>
          </a:p>
          <a:p>
            <a:r>
              <a:rPr lang="en-US" sz="2600" dirty="0" smtClean="0"/>
              <a:t>Admission fees</a:t>
            </a:r>
          </a:p>
          <a:p>
            <a:pPr marL="457200" lvl="1" indent="0">
              <a:buNone/>
            </a:pPr>
            <a:endParaRPr lang="en-US" sz="2400" dirty="0" smtClean="0"/>
          </a:p>
        </p:txBody>
      </p:sp>
    </p:spTree>
    <p:extLst>
      <p:ext uri="{BB962C8B-B14F-4D97-AF65-F5344CB8AC3E}">
        <p14:creationId xmlns:p14="http://schemas.microsoft.com/office/powerpoint/2010/main" val="30766219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8229600" cy="742950"/>
          </a:xfrm>
        </p:spPr>
        <p:txBody>
          <a:bodyPr/>
          <a:lstStyle/>
          <a:p>
            <a:pPr algn="l"/>
            <a:r>
              <a:rPr lang="en-US" b="1" dirty="0" smtClean="0">
                <a:solidFill>
                  <a:schemeClr val="accent3"/>
                </a:solidFill>
              </a:rPr>
              <a:t>Key </a:t>
            </a:r>
            <a:r>
              <a:rPr lang="en-US" b="1" dirty="0">
                <a:solidFill>
                  <a:schemeClr val="accent3"/>
                </a:solidFill>
              </a:rPr>
              <a:t>O&amp;M Funding </a:t>
            </a:r>
            <a:r>
              <a:rPr lang="en-US" b="1" dirty="0" smtClean="0">
                <a:solidFill>
                  <a:schemeClr val="accent3"/>
                </a:solidFill>
              </a:rPr>
              <a:t>Sources</a:t>
            </a:r>
            <a:endParaRPr lang="en-US" dirty="0">
              <a:solidFill>
                <a:schemeClr val="accent3"/>
              </a:solidFill>
            </a:endParaRPr>
          </a:p>
        </p:txBody>
      </p:sp>
      <p:sp>
        <p:nvSpPr>
          <p:cNvPr id="3" name="Content Placeholder 2"/>
          <p:cNvSpPr>
            <a:spLocks noGrp="1"/>
          </p:cNvSpPr>
          <p:nvPr>
            <p:ph idx="4294967295"/>
          </p:nvPr>
        </p:nvSpPr>
        <p:spPr>
          <a:xfrm>
            <a:off x="457200" y="1028701"/>
            <a:ext cx="8229600" cy="3394472"/>
          </a:xfrm>
          <a:prstGeom prst="rect">
            <a:avLst/>
          </a:prstGeom>
        </p:spPr>
        <p:txBody>
          <a:bodyPr/>
          <a:lstStyle/>
          <a:p>
            <a:r>
              <a:rPr lang="en-US" sz="2400" dirty="0" smtClean="0"/>
              <a:t>Contributions from local jurisdictions</a:t>
            </a:r>
          </a:p>
          <a:p>
            <a:pPr lvl="1"/>
            <a:r>
              <a:rPr lang="en-US" sz="2000" dirty="0" smtClean="0"/>
              <a:t>Split equally among all jurisdictions</a:t>
            </a:r>
          </a:p>
          <a:p>
            <a:pPr lvl="1"/>
            <a:r>
              <a:rPr lang="en-US" sz="2000" dirty="0" smtClean="0"/>
              <a:t>Potential cost allocation methodology with variables that could include: </a:t>
            </a:r>
          </a:p>
          <a:p>
            <a:pPr lvl="2"/>
            <a:r>
              <a:rPr lang="en-US" sz="2000" dirty="0" smtClean="0"/>
              <a:t>System-wide elements: divided equally among jurisdictions serviced</a:t>
            </a:r>
          </a:p>
          <a:p>
            <a:pPr lvl="2"/>
            <a:r>
              <a:rPr lang="en-US" sz="2000" dirty="0" smtClean="0"/>
              <a:t>Jurisdiction specific costs: based on route miles of track and number of stations located with each jurisdiction </a:t>
            </a:r>
          </a:p>
          <a:p>
            <a:pPr lvl="1"/>
            <a:endParaRPr lang="en-US" dirty="0"/>
          </a:p>
        </p:txBody>
      </p:sp>
    </p:spTree>
    <p:extLst>
      <p:ext uri="{BB962C8B-B14F-4D97-AF65-F5344CB8AC3E}">
        <p14:creationId xmlns:p14="http://schemas.microsoft.com/office/powerpoint/2010/main" val="25200872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4"/>
          <p:cNvSpPr>
            <a:spLocks noGrp="1"/>
          </p:cNvSpPr>
          <p:nvPr>
            <p:ph type="title"/>
          </p:nvPr>
        </p:nvSpPr>
        <p:spPr>
          <a:xfrm>
            <a:off x="395289" y="33338"/>
            <a:ext cx="8353425" cy="594122"/>
          </a:xfrm>
        </p:spPr>
        <p:txBody>
          <a:bodyPr/>
          <a:lstStyle/>
          <a:p>
            <a:r>
              <a:rPr lang="en-US" dirty="0" smtClean="0">
                <a:solidFill>
                  <a:schemeClr val="accent3"/>
                </a:solidFill>
                <a:ea typeface="ＭＳ Ｐゴシック" pitchFamily="34" charset="-128"/>
              </a:rPr>
              <a:t>Federal Financing Tools: TIFIA &amp; RRIF</a:t>
            </a:r>
          </a:p>
        </p:txBody>
      </p:sp>
      <p:sp>
        <p:nvSpPr>
          <p:cNvPr id="19459"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86643980-BB7C-47CF-BAE5-AF8419F55E84}" type="slidenum">
              <a:rPr lang="en-US" sz="1000" smtClean="0">
                <a:solidFill>
                  <a:schemeClr val="tx2"/>
                </a:solidFill>
              </a:rPr>
              <a:pPr eaLnBrk="1" hangingPunct="1"/>
              <a:t>22</a:t>
            </a:fld>
            <a:endParaRPr lang="en-US" sz="1000" smtClean="0">
              <a:solidFill>
                <a:schemeClr val="tx2"/>
              </a:solidFill>
            </a:endParaRPr>
          </a:p>
        </p:txBody>
      </p:sp>
      <p:sp>
        <p:nvSpPr>
          <p:cNvPr id="2" name="Rectangle 1"/>
          <p:cNvSpPr/>
          <p:nvPr/>
        </p:nvSpPr>
        <p:spPr>
          <a:xfrm>
            <a:off x="395289" y="3949304"/>
            <a:ext cx="8353425" cy="621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pic>
        <p:nvPicPr>
          <p:cNvPr id="1946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1596629"/>
            <a:ext cx="4775200" cy="200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Espace réservé du contenu 5"/>
          <p:cNvSpPr>
            <a:spLocks noGrp="1"/>
          </p:cNvSpPr>
          <p:nvPr>
            <p:ph idx="1"/>
          </p:nvPr>
        </p:nvSpPr>
        <p:spPr>
          <a:xfrm>
            <a:off x="152400" y="735807"/>
            <a:ext cx="3914775" cy="3240881"/>
          </a:xfrm>
        </p:spPr>
        <p:txBody>
          <a:bodyPr/>
          <a:lstStyle/>
          <a:p>
            <a:r>
              <a:rPr lang="en-GB" sz="2000" b="1" dirty="0" smtClean="0">
                <a:ea typeface="ＭＳ Ｐゴシック" pitchFamily="34" charset="-128"/>
              </a:rPr>
              <a:t>TIFIA loans</a:t>
            </a:r>
            <a:r>
              <a:rPr lang="en-GB" sz="2000" b="0" dirty="0" smtClean="0">
                <a:ea typeface="ＭＳ Ｐゴシック" pitchFamily="34" charset="-128"/>
              </a:rPr>
              <a:t> can have more flexible repayment terms, with lower interest rates:</a:t>
            </a:r>
          </a:p>
          <a:p>
            <a:pPr lvl="1"/>
            <a:r>
              <a:rPr lang="en-GB" dirty="0" smtClean="0">
                <a:ea typeface="ＭＳ Ｐゴシック" pitchFamily="34" charset="-128"/>
              </a:rPr>
              <a:t>Funds 1/3 of project at US Treasury rates</a:t>
            </a:r>
          </a:p>
          <a:p>
            <a:pPr lvl="1"/>
            <a:r>
              <a:rPr lang="en-GB" dirty="0" smtClean="0">
                <a:ea typeface="ＭＳ Ｐゴシック" pitchFamily="34" charset="-128"/>
              </a:rPr>
              <a:t>Program capacity ($1 B/year)</a:t>
            </a:r>
          </a:p>
          <a:p>
            <a:pPr lvl="1"/>
            <a:r>
              <a:rPr lang="en-GB" dirty="0" smtClean="0">
                <a:ea typeface="ＭＳ Ｐゴシック" pitchFamily="34" charset="-128"/>
              </a:rPr>
              <a:t>Increasing competition among modes and mega-to-small projects </a:t>
            </a:r>
          </a:p>
          <a:p>
            <a:r>
              <a:rPr lang="en-GB" sz="2000" b="1" dirty="0" smtClean="0">
                <a:ea typeface="ＭＳ Ｐゴシック" pitchFamily="34" charset="-128"/>
              </a:rPr>
              <a:t>RRIF </a:t>
            </a:r>
            <a:r>
              <a:rPr lang="en-GB" sz="2000" b="0" dirty="0" smtClean="0">
                <a:ea typeface="ＭＳ Ｐゴシック" pitchFamily="34" charset="-128"/>
              </a:rPr>
              <a:t>has over $30 B for lending: </a:t>
            </a:r>
          </a:p>
          <a:p>
            <a:pPr lvl="1"/>
            <a:r>
              <a:rPr lang="en-GB" dirty="0" smtClean="0">
                <a:ea typeface="ＭＳ Ｐゴシック" pitchFamily="34" charset="-128"/>
              </a:rPr>
              <a:t>Greater project coverage</a:t>
            </a:r>
          </a:p>
          <a:p>
            <a:pPr lvl="1"/>
            <a:r>
              <a:rPr lang="en-GB" dirty="0" smtClean="0">
                <a:ea typeface="ＭＳ Ｐゴシック" pitchFamily="34" charset="-128"/>
              </a:rPr>
              <a:t>Program capacity</a:t>
            </a:r>
          </a:p>
          <a:p>
            <a:pPr lvl="1"/>
            <a:r>
              <a:rPr lang="en-GB" dirty="0" smtClean="0">
                <a:ea typeface="ＭＳ Ｐゴシック" pitchFamily="34" charset="-128"/>
              </a:rPr>
              <a:t>Higher cost, with project sponsor paying risk premium</a:t>
            </a:r>
          </a:p>
          <a:p>
            <a:pPr lvl="1"/>
            <a:r>
              <a:rPr lang="en-GB" dirty="0" smtClean="0">
                <a:ea typeface="ＭＳ Ｐゴシック" pitchFamily="34" charset="-128"/>
              </a:rPr>
              <a:t>Length of application process</a:t>
            </a:r>
            <a:endParaRPr lang="en-US" dirty="0" smtClean="0">
              <a:ea typeface="ＭＳ Ｐゴシック" pitchFamily="34" charset="-128"/>
            </a:endParaRPr>
          </a:p>
        </p:txBody>
      </p:sp>
      <p:sp>
        <p:nvSpPr>
          <p:cNvPr id="19465" name="TextBox 10"/>
          <p:cNvSpPr txBox="1">
            <a:spLocks noChangeArrowheads="1"/>
          </p:cNvSpPr>
          <p:nvPr/>
        </p:nvSpPr>
        <p:spPr bwMode="auto">
          <a:xfrm>
            <a:off x="4065589" y="1214438"/>
            <a:ext cx="48440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800" b="1" i="1"/>
              <a:t>Project Cashflow with TIFIA Loan Example</a:t>
            </a:r>
          </a:p>
        </p:txBody>
      </p:sp>
    </p:spTree>
    <p:extLst>
      <p:ext uri="{BB962C8B-B14F-4D97-AF65-F5344CB8AC3E}">
        <p14:creationId xmlns:p14="http://schemas.microsoft.com/office/powerpoint/2010/main" val="4239484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0" y="-19050"/>
            <a:ext cx="9144000" cy="873125"/>
          </a:xfrm>
        </p:spPr>
        <p:txBody>
          <a:bodyPr/>
          <a:lstStyle/>
          <a:p>
            <a:r>
              <a:rPr lang="en-US" dirty="0" smtClean="0">
                <a:solidFill>
                  <a:schemeClr val="accent3"/>
                </a:solidFill>
                <a:ea typeface="ＭＳ Ｐゴシック" pitchFamily="34" charset="-128"/>
              </a:rPr>
              <a:t>Focus on INCREMENTAL DEVELOPMENT OF AN Integrated passenger rail System</a:t>
            </a:r>
          </a:p>
        </p:txBody>
      </p:sp>
      <p:pic>
        <p:nvPicPr>
          <p:cNvPr id="102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6748" y="1152824"/>
            <a:ext cx="3438791" cy="3363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Espace réservé du contenu 5"/>
          <p:cNvSpPr>
            <a:spLocks noGrp="1"/>
          </p:cNvSpPr>
          <p:nvPr>
            <p:ph idx="1"/>
          </p:nvPr>
        </p:nvSpPr>
        <p:spPr>
          <a:xfrm>
            <a:off x="76201" y="895350"/>
            <a:ext cx="4799014" cy="3240881"/>
          </a:xfrm>
        </p:spPr>
        <p:txBody>
          <a:bodyPr/>
          <a:lstStyle/>
          <a:p>
            <a:r>
              <a:rPr lang="en-GB" b="0" dirty="0" smtClean="0">
                <a:ea typeface="ＭＳ Ｐゴシック" pitchFamily="34" charset="-128"/>
              </a:rPr>
              <a:t>Blended systems, with integrated infrastructure investment</a:t>
            </a:r>
          </a:p>
          <a:p>
            <a:pPr lvl="1"/>
            <a:r>
              <a:rPr lang="en-GB" dirty="0" smtClean="0">
                <a:ea typeface="ＭＳ Ｐゴシック" pitchFamily="34" charset="-128"/>
              </a:rPr>
              <a:t>High performance / high-speed rail</a:t>
            </a:r>
          </a:p>
          <a:p>
            <a:pPr lvl="1"/>
            <a:r>
              <a:rPr lang="en-GB" dirty="0" smtClean="0">
                <a:ea typeface="ＭＳ Ｐゴシック" pitchFamily="34" charset="-128"/>
              </a:rPr>
              <a:t>Amtrak</a:t>
            </a:r>
          </a:p>
          <a:p>
            <a:pPr lvl="1"/>
            <a:r>
              <a:rPr lang="en-GB" dirty="0" smtClean="0">
                <a:ea typeface="ＭＳ Ｐゴシック" pitchFamily="34" charset="-128"/>
              </a:rPr>
              <a:t>Commuter rail “bookends”</a:t>
            </a:r>
          </a:p>
          <a:p>
            <a:pPr lvl="1"/>
            <a:r>
              <a:rPr lang="en-GB" dirty="0" smtClean="0">
                <a:ea typeface="ＭＳ Ｐゴシック" pitchFamily="34" charset="-128"/>
              </a:rPr>
              <a:t>Commuter and urban rail feeder services</a:t>
            </a:r>
          </a:p>
          <a:p>
            <a:pPr lvl="1"/>
            <a:r>
              <a:rPr lang="en-GB" dirty="0" smtClean="0">
                <a:ea typeface="ＭＳ Ｐゴシック" pitchFamily="34" charset="-128"/>
              </a:rPr>
              <a:t>Multimodal hubs</a:t>
            </a:r>
          </a:p>
          <a:p>
            <a:r>
              <a:rPr lang="en-GB" b="0" dirty="0" smtClean="0">
                <a:ea typeface="ＭＳ Ｐゴシック" pitchFamily="34" charset="-128"/>
              </a:rPr>
              <a:t>Blended operations, with integrated service</a:t>
            </a:r>
          </a:p>
          <a:p>
            <a:r>
              <a:rPr lang="en-GB" dirty="0" smtClean="0">
                <a:ea typeface="ＭＳ Ｐゴシック" pitchFamily="34" charset="-128"/>
              </a:rPr>
              <a:t>Potential for connection to proposed P3 rail service to Las Vegas</a:t>
            </a:r>
            <a:endParaRPr lang="en-GB" b="0" dirty="0" smtClean="0">
              <a:ea typeface="ＭＳ Ｐゴシック" pitchFamily="34" charset="-128"/>
            </a:endParaRPr>
          </a:p>
          <a:p>
            <a:pPr marL="0" indent="0">
              <a:buNone/>
            </a:pPr>
            <a:r>
              <a:rPr lang="en-GB" i="1" dirty="0" smtClean="0">
                <a:ea typeface="ＭＳ Ｐゴシック" pitchFamily="34" charset="-128"/>
              </a:rPr>
              <a:t>Focus on shared use, coordination of service, interoperability, with selective exclusive use</a:t>
            </a:r>
            <a:endParaRPr lang="en-US" i="1" dirty="0" smtClean="0">
              <a:ea typeface="ＭＳ Ｐゴシック" pitchFamily="34" charset="-128"/>
            </a:endParaRPr>
          </a:p>
        </p:txBody>
      </p:sp>
    </p:spTree>
    <p:extLst>
      <p:ext uri="{BB962C8B-B14F-4D97-AF65-F5344CB8AC3E}">
        <p14:creationId xmlns:p14="http://schemas.microsoft.com/office/powerpoint/2010/main" val="208106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4"/>
          <p:cNvSpPr>
            <a:spLocks noGrp="1"/>
          </p:cNvSpPr>
          <p:nvPr>
            <p:ph type="title"/>
          </p:nvPr>
        </p:nvSpPr>
        <p:spPr/>
        <p:txBody>
          <a:bodyPr/>
          <a:lstStyle/>
          <a:p>
            <a:r>
              <a:rPr lang="en-US" dirty="0" smtClean="0">
                <a:solidFill>
                  <a:schemeClr val="accent3"/>
                </a:solidFill>
                <a:ea typeface="ＭＳ Ｐゴシック" pitchFamily="34" charset="-128"/>
              </a:rPr>
              <a:t>Prioritization of Foundation Projects</a:t>
            </a:r>
            <a:br>
              <a:rPr lang="en-US" dirty="0" smtClean="0">
                <a:solidFill>
                  <a:schemeClr val="accent3"/>
                </a:solidFill>
                <a:ea typeface="ＭＳ Ｐゴシック" pitchFamily="34" charset="-128"/>
              </a:rPr>
            </a:br>
            <a:endParaRPr lang="en-US" dirty="0" smtClean="0">
              <a:solidFill>
                <a:schemeClr val="accent3"/>
              </a:solidFill>
              <a:ea typeface="ＭＳ Ｐゴシック" pitchFamily="34" charset="-128"/>
            </a:endParaRPr>
          </a:p>
        </p:txBody>
      </p:sp>
      <p:sp>
        <p:nvSpPr>
          <p:cNvPr id="13315" name="Espace réservé du contenu 5"/>
          <p:cNvSpPr>
            <a:spLocks noGrp="1"/>
          </p:cNvSpPr>
          <p:nvPr>
            <p:ph idx="1"/>
          </p:nvPr>
        </p:nvSpPr>
        <p:spPr>
          <a:xfrm>
            <a:off x="395289" y="742950"/>
            <a:ext cx="8307387" cy="3556396"/>
          </a:xfrm>
        </p:spPr>
        <p:txBody>
          <a:bodyPr/>
          <a:lstStyle/>
          <a:p>
            <a:r>
              <a:rPr lang="en-US" sz="2400" b="0" dirty="0" smtClean="0">
                <a:ea typeface="ＭＳ Ｐゴシック" pitchFamily="34" charset="-128"/>
              </a:rPr>
              <a:t>Demonstrate early success</a:t>
            </a:r>
          </a:p>
          <a:p>
            <a:r>
              <a:rPr lang="en-US" sz="2400" b="0" dirty="0" smtClean="0">
                <a:ea typeface="ＭＳ Ｐゴシック" pitchFamily="34" charset="-128"/>
              </a:rPr>
              <a:t>Address immediate mobility and congestion needs</a:t>
            </a:r>
          </a:p>
          <a:p>
            <a:r>
              <a:rPr lang="en-US" sz="2400" b="0" dirty="0" smtClean="0">
                <a:ea typeface="ＭＳ Ｐゴシック" pitchFamily="34" charset="-128"/>
              </a:rPr>
              <a:t>Develop political support</a:t>
            </a:r>
          </a:p>
          <a:p>
            <a:r>
              <a:rPr lang="en-US" sz="2400" b="0" dirty="0" smtClean="0">
                <a:ea typeface="ＭＳ Ｐゴシック" pitchFamily="34" charset="-128"/>
              </a:rPr>
              <a:t>Address funding realities</a:t>
            </a:r>
          </a:p>
          <a:p>
            <a:r>
              <a:rPr lang="en-US" sz="2400" b="0" dirty="0" smtClean="0">
                <a:ea typeface="ＭＳ Ｐゴシック" pitchFamily="34" charset="-128"/>
              </a:rPr>
              <a:t>Examples:</a:t>
            </a:r>
          </a:p>
          <a:p>
            <a:pPr lvl="1"/>
            <a:r>
              <a:rPr lang="en-GB" sz="2000" dirty="0" err="1" smtClean="0">
                <a:ea typeface="ＭＳ Ｐゴシック" pitchFamily="34" charset="-128"/>
              </a:rPr>
              <a:t>Transbay</a:t>
            </a:r>
            <a:r>
              <a:rPr lang="en-GB" sz="2000" dirty="0" smtClean="0">
                <a:ea typeface="ＭＳ Ｐゴシック" pitchFamily="34" charset="-128"/>
              </a:rPr>
              <a:t> Terminal, San Francisco – California HSR, </a:t>
            </a:r>
            <a:r>
              <a:rPr lang="en-GB" sz="2000" dirty="0" err="1" smtClean="0">
                <a:ea typeface="ＭＳ Ｐゴシック" pitchFamily="34" charset="-128"/>
              </a:rPr>
              <a:t>Caltrain</a:t>
            </a:r>
            <a:r>
              <a:rPr lang="en-GB" sz="2000" dirty="0" smtClean="0">
                <a:ea typeface="ＭＳ Ｐゴシック" pitchFamily="34" charset="-128"/>
              </a:rPr>
              <a:t>, MUNI, BART rail and bus</a:t>
            </a:r>
          </a:p>
          <a:p>
            <a:pPr lvl="1"/>
            <a:r>
              <a:rPr lang="en-GB" sz="2000" dirty="0" smtClean="0">
                <a:ea typeface="ＭＳ Ｐゴシック" pitchFamily="34" charset="-128"/>
              </a:rPr>
              <a:t>Los Angeles Union Station / SCRIP – California HSR, Amtrak, </a:t>
            </a:r>
            <a:r>
              <a:rPr lang="en-GB" sz="2000" dirty="0" err="1" smtClean="0">
                <a:ea typeface="ＭＳ Ｐゴシック" pitchFamily="34" charset="-128"/>
              </a:rPr>
              <a:t>Metrolink</a:t>
            </a:r>
            <a:r>
              <a:rPr lang="en-GB" sz="2000" dirty="0" smtClean="0">
                <a:ea typeface="ＭＳ Ｐゴシック" pitchFamily="34" charset="-128"/>
              </a:rPr>
              <a:t>, Metro rail </a:t>
            </a:r>
            <a:r>
              <a:rPr lang="en-GB" sz="1800" dirty="0" smtClean="0">
                <a:ea typeface="ＭＳ Ｐゴシック" pitchFamily="34" charset="-128"/>
              </a:rPr>
              <a:t>and bus</a:t>
            </a:r>
          </a:p>
          <a:p>
            <a:pPr lvl="1"/>
            <a:r>
              <a:rPr lang="en-GB" sz="2000" dirty="0" smtClean="0">
                <a:ea typeface="ＭＳ Ｐゴシック" pitchFamily="34" charset="-128"/>
              </a:rPr>
              <a:t>Anaheim ARTIC Station </a:t>
            </a:r>
            <a:r>
              <a:rPr lang="en-GB" sz="2000" dirty="0">
                <a:ea typeface="ＭＳ Ｐゴシック" pitchFamily="34" charset="-128"/>
              </a:rPr>
              <a:t>– California HSR, Amtrak, </a:t>
            </a:r>
            <a:r>
              <a:rPr lang="en-GB" sz="2000" dirty="0" err="1">
                <a:ea typeface="ＭＳ Ｐゴシック" pitchFamily="34" charset="-128"/>
              </a:rPr>
              <a:t>Metrolink</a:t>
            </a:r>
            <a:r>
              <a:rPr lang="en-GB" sz="2000" dirty="0">
                <a:ea typeface="ＭＳ Ｐゴシック" pitchFamily="34" charset="-128"/>
              </a:rPr>
              <a:t>, </a:t>
            </a:r>
            <a:r>
              <a:rPr lang="en-GB" sz="2000" dirty="0" smtClean="0">
                <a:ea typeface="ＭＳ Ｐゴシック" pitchFamily="34" charset="-128"/>
              </a:rPr>
              <a:t>OCTA bus, streetcar</a:t>
            </a:r>
          </a:p>
        </p:txBody>
      </p:sp>
    </p:spTree>
    <p:extLst>
      <p:ext uri="{BB962C8B-B14F-4D97-AF65-F5344CB8AC3E}">
        <p14:creationId xmlns:p14="http://schemas.microsoft.com/office/powerpoint/2010/main" val="26103128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4"/>
          <p:cNvSpPr>
            <a:spLocks noGrp="1"/>
          </p:cNvSpPr>
          <p:nvPr>
            <p:ph type="title"/>
          </p:nvPr>
        </p:nvSpPr>
        <p:spPr>
          <a:xfrm>
            <a:off x="228601" y="301228"/>
            <a:ext cx="8915400" cy="594122"/>
          </a:xfrm>
        </p:spPr>
        <p:txBody>
          <a:bodyPr/>
          <a:lstStyle/>
          <a:p>
            <a:r>
              <a:rPr lang="en-US" dirty="0" smtClean="0">
                <a:solidFill>
                  <a:schemeClr val="accent3"/>
                </a:solidFill>
                <a:ea typeface="ＭＳ Ｐゴシック" pitchFamily="34" charset="-128"/>
              </a:rPr>
              <a:t>Integrated Federal, State, regional, and Local Funding and financing</a:t>
            </a:r>
          </a:p>
        </p:txBody>
      </p:sp>
      <p:graphicFrame>
        <p:nvGraphicFramePr>
          <p:cNvPr id="8" name="Diagram 7"/>
          <p:cNvGraphicFramePr/>
          <p:nvPr>
            <p:extLst>
              <p:ext uri="{D42A27DB-BD31-4B8C-83A1-F6EECF244321}">
                <p14:modId xmlns:p14="http://schemas.microsoft.com/office/powerpoint/2010/main" val="1799795125"/>
              </p:ext>
            </p:extLst>
          </p:nvPr>
        </p:nvGraphicFramePr>
        <p:xfrm>
          <a:off x="304800" y="1564835"/>
          <a:ext cx="5347560" cy="2835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488" name="Picture 9" descr="transbay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7476" y="2228850"/>
            <a:ext cx="10763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3"/>
          <p:cNvSpPr txBox="1">
            <a:spLocks noChangeArrowheads="1"/>
          </p:cNvSpPr>
          <p:nvPr/>
        </p:nvSpPr>
        <p:spPr bwMode="auto">
          <a:xfrm>
            <a:off x="6096000" y="1428750"/>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600" b="1" i="1" dirty="0" err="1"/>
              <a:t>Transbay</a:t>
            </a:r>
            <a:r>
              <a:rPr lang="en-US" sz="1600" b="1" i="1" dirty="0"/>
              <a:t> Transit Center</a:t>
            </a:r>
          </a:p>
          <a:p>
            <a:pPr eaLnBrk="1" hangingPunct="1"/>
            <a:endParaRPr lang="en-US" sz="1600" b="1" i="1" dirty="0"/>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3683" y="1733550"/>
            <a:ext cx="3009571" cy="23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4882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4"/>
          <p:cNvSpPr>
            <a:spLocks noGrp="1"/>
          </p:cNvSpPr>
          <p:nvPr>
            <p:ph type="title"/>
          </p:nvPr>
        </p:nvSpPr>
        <p:spPr>
          <a:xfrm>
            <a:off x="395289" y="-19050"/>
            <a:ext cx="8353425" cy="594122"/>
          </a:xfrm>
        </p:spPr>
        <p:txBody>
          <a:bodyPr/>
          <a:lstStyle/>
          <a:p>
            <a:r>
              <a:rPr lang="en-US" dirty="0" smtClean="0">
                <a:solidFill>
                  <a:schemeClr val="accent3"/>
                </a:solidFill>
                <a:ea typeface="ＭＳ Ｐゴシック" pitchFamily="34" charset="-128"/>
              </a:rPr>
              <a:t>Ancillary Revenue Sources</a:t>
            </a:r>
          </a:p>
        </p:txBody>
      </p:sp>
      <p:sp>
        <p:nvSpPr>
          <p:cNvPr id="21507" name="Espace réservé du contenu 5"/>
          <p:cNvSpPr>
            <a:spLocks noGrp="1"/>
          </p:cNvSpPr>
          <p:nvPr>
            <p:ph idx="1"/>
          </p:nvPr>
        </p:nvSpPr>
        <p:spPr>
          <a:xfrm>
            <a:off x="152400" y="742951"/>
            <a:ext cx="3186112" cy="3504010"/>
          </a:xfrm>
        </p:spPr>
        <p:txBody>
          <a:bodyPr/>
          <a:lstStyle/>
          <a:p>
            <a:r>
              <a:rPr lang="en-US" sz="2000" dirty="0" smtClean="0">
                <a:ea typeface="ＭＳ Ｐゴシック" pitchFamily="34" charset="-128"/>
              </a:rPr>
              <a:t>Station leases and concessions</a:t>
            </a:r>
          </a:p>
          <a:p>
            <a:pPr lvl="2"/>
            <a:r>
              <a:rPr lang="en-US" sz="1800" dirty="0" smtClean="0">
                <a:ea typeface="ＭＳ Ｐゴシック" pitchFamily="34" charset="-128"/>
              </a:rPr>
              <a:t>Food and beverage</a:t>
            </a:r>
          </a:p>
          <a:p>
            <a:pPr lvl="2"/>
            <a:r>
              <a:rPr lang="en-US" sz="1800" dirty="0" smtClean="0">
                <a:ea typeface="ＭＳ Ｐゴシック" pitchFamily="34" charset="-128"/>
              </a:rPr>
              <a:t>Rail</a:t>
            </a:r>
          </a:p>
          <a:p>
            <a:pPr lvl="2"/>
            <a:r>
              <a:rPr lang="en-US" sz="1800" dirty="0" smtClean="0">
                <a:ea typeface="ＭＳ Ｐゴシック" pitchFamily="34" charset="-128"/>
              </a:rPr>
              <a:t>Mobility services</a:t>
            </a:r>
          </a:p>
          <a:p>
            <a:r>
              <a:rPr lang="en-US" sz="2000" dirty="0" smtClean="0">
                <a:ea typeface="ＭＳ Ｐゴシック" pitchFamily="34" charset="-128"/>
              </a:rPr>
              <a:t>Advertising</a:t>
            </a:r>
          </a:p>
          <a:p>
            <a:pPr lvl="2"/>
            <a:r>
              <a:rPr lang="en-US" sz="1800" dirty="0" smtClean="0">
                <a:ea typeface="ＭＳ Ｐゴシック" pitchFamily="34" charset="-128"/>
              </a:rPr>
              <a:t>Traditional</a:t>
            </a:r>
          </a:p>
          <a:p>
            <a:pPr lvl="2"/>
            <a:r>
              <a:rPr lang="en-US" sz="1800" dirty="0" smtClean="0">
                <a:ea typeface="ＭＳ Ｐゴシック" pitchFamily="34" charset="-128"/>
              </a:rPr>
              <a:t>Wrapping, domination</a:t>
            </a:r>
            <a:endParaRPr lang="en-US" sz="2600" dirty="0" smtClean="0">
              <a:ea typeface="ＭＳ Ｐゴシック" pitchFamily="34" charset="-128"/>
            </a:endParaRPr>
          </a:p>
          <a:p>
            <a:pPr lvl="2"/>
            <a:endParaRPr lang="en-US" sz="1800" dirty="0">
              <a:ea typeface="ＭＳ Ｐゴシック" pitchFamily="34" charset="-128"/>
            </a:endParaRPr>
          </a:p>
          <a:p>
            <a:pPr lvl="2"/>
            <a:endParaRPr lang="en-US" sz="1800" dirty="0" smtClean="0">
              <a:ea typeface="ＭＳ Ｐゴシック" pitchFamily="34" charset="-128"/>
            </a:endParaRPr>
          </a:p>
        </p:txBody>
      </p:sp>
      <p:sp>
        <p:nvSpPr>
          <p:cNvPr id="21508" name="Espace réservé du numéro de diapositive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AE1C6C0D-30F6-407C-8FFA-34116C9508A9}" type="slidenum">
              <a:rPr lang="en-US" sz="1000" smtClean="0">
                <a:solidFill>
                  <a:schemeClr val="tx2"/>
                </a:solidFill>
              </a:rPr>
              <a:pPr eaLnBrk="1" hangingPunct="1"/>
              <a:t>26</a:t>
            </a:fld>
            <a:endParaRPr lang="en-US" sz="1000" smtClean="0">
              <a:solidFill>
                <a:schemeClr val="tx2"/>
              </a:solidFill>
            </a:endParaRPr>
          </a:p>
        </p:txBody>
      </p:sp>
      <p:sp>
        <p:nvSpPr>
          <p:cNvPr id="2" name="Rectangle 1"/>
          <p:cNvSpPr/>
          <p:nvPr/>
        </p:nvSpPr>
        <p:spPr>
          <a:xfrm>
            <a:off x="395289" y="3949304"/>
            <a:ext cx="8353425" cy="621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21511" name="Espace réservé du contenu 5"/>
          <p:cNvSpPr txBox="1">
            <a:spLocks/>
          </p:cNvSpPr>
          <p:nvPr/>
        </p:nvSpPr>
        <p:spPr bwMode="auto">
          <a:xfrm>
            <a:off x="6159500" y="1071562"/>
            <a:ext cx="2589214" cy="144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sz="2400">
                <a:solidFill>
                  <a:schemeClr val="tx1"/>
                </a:solidFill>
                <a:latin typeface="Arial" charset="0"/>
                <a:ea typeface="ＭＳ Ｐゴシック" pitchFamily="34" charset="-128"/>
              </a:defRPr>
            </a:lvl1pPr>
            <a:lvl2pPr marL="536575" indent="-269875" eaLnBrk="0" hangingPunct="0">
              <a:defRPr sz="2400">
                <a:solidFill>
                  <a:schemeClr val="tx1"/>
                </a:solidFill>
                <a:latin typeface="Arial" charset="0"/>
                <a:ea typeface="ＭＳ Ｐゴシック" pitchFamily="34" charset="-128"/>
              </a:defRPr>
            </a:lvl2pPr>
            <a:lvl3pPr marL="804863" indent="-268288"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 typeface="Wingdings" panose="05000000000000000000" pitchFamily="2" charset="2"/>
              <a:buChar char="§"/>
            </a:pPr>
            <a:r>
              <a:rPr lang="en-US" sz="2000" dirty="0">
                <a:solidFill>
                  <a:srgbClr val="000000"/>
                </a:solidFill>
                <a:latin typeface="+mn-lt"/>
              </a:rPr>
              <a:t>Naming rights</a:t>
            </a:r>
          </a:p>
          <a:p>
            <a:pPr>
              <a:buFont typeface="Wingdings" panose="05000000000000000000" pitchFamily="2" charset="2"/>
              <a:buChar char="§"/>
            </a:pPr>
            <a:r>
              <a:rPr lang="en-US" sz="2000" dirty="0" smtClean="0">
                <a:latin typeface="+mn-lt"/>
              </a:rPr>
              <a:t>Air rights development</a:t>
            </a:r>
          </a:p>
          <a:p>
            <a:pPr>
              <a:buFont typeface="Wingdings" panose="05000000000000000000" pitchFamily="2" charset="2"/>
              <a:buChar char="§"/>
            </a:pPr>
            <a:r>
              <a:rPr lang="en-US" sz="2000" dirty="0" smtClean="0">
                <a:solidFill>
                  <a:srgbClr val="000000"/>
                </a:solidFill>
                <a:latin typeface="+mn-lt"/>
              </a:rPr>
              <a:t>Parking revenues</a:t>
            </a:r>
          </a:p>
          <a:p>
            <a:pPr>
              <a:buFont typeface="Wingdings" panose="05000000000000000000" pitchFamily="2" charset="2"/>
              <a:buChar char="§"/>
            </a:pPr>
            <a:r>
              <a:rPr lang="en-US" sz="2000" dirty="0" smtClean="0">
                <a:solidFill>
                  <a:srgbClr val="000000"/>
                </a:solidFill>
                <a:latin typeface="+mn-lt"/>
              </a:rPr>
              <a:t>Access fees</a:t>
            </a:r>
            <a:endParaRPr lang="en-US" sz="2000" dirty="0">
              <a:solidFill>
                <a:srgbClr val="000000"/>
              </a:solidFill>
              <a:latin typeface="+mn-lt"/>
            </a:endParaRPr>
          </a:p>
        </p:txBody>
      </p:sp>
      <p:sp>
        <p:nvSpPr>
          <p:cNvPr id="9" name="ZoneTexte 2"/>
          <p:cNvSpPr txBox="1"/>
          <p:nvPr/>
        </p:nvSpPr>
        <p:spPr>
          <a:xfrm>
            <a:off x="395288" y="4686300"/>
            <a:ext cx="4464050" cy="461963"/>
          </a:xfrm>
          <a:prstGeom prst="rect">
            <a:avLst/>
          </a:prstGeom>
          <a:noFill/>
          <a:ln w="9525">
            <a:noFill/>
            <a:miter lim="800000"/>
            <a:headEnd/>
            <a:tailEnd/>
          </a:ln>
          <a:effectLst/>
        </p:spPr>
        <p:txBody>
          <a:bodyPr lIns="0" tIns="0" rIns="0" bIns="0" anchor="ctr"/>
          <a:lstStyle>
            <a:defPPr>
              <a:defRPr lang="fr-FR"/>
            </a:defPPr>
            <a:lvl1pPr>
              <a:defRPr sz="1000">
                <a:solidFill>
                  <a:schemeClr val="bg1"/>
                </a:solidFill>
                <a:latin typeface="+mn-lt"/>
              </a:defRPr>
            </a:lvl1pPr>
          </a:lstStyle>
          <a:p>
            <a:pPr algn="l">
              <a:defRPr/>
            </a:pPr>
            <a:r>
              <a:rPr lang="en-US" dirty="0" smtClean="0">
                <a:solidFill>
                  <a:schemeClr val="tx2"/>
                </a:solidFill>
                <a:ea typeface="+mn-ea"/>
              </a:rPr>
              <a:t>Sharon Greene, Principal, Sharon Greene and Associates, USA</a:t>
            </a:r>
          </a:p>
          <a:p>
            <a:pPr algn="l">
              <a:defRPr/>
            </a:pPr>
            <a:r>
              <a:rPr lang="en-US" dirty="0" smtClean="0">
                <a:solidFill>
                  <a:schemeClr val="tx2"/>
                </a:solidFill>
                <a:ea typeface="+mn-ea"/>
              </a:rPr>
              <a:t>Sasha Page, Vice President, Infrastructure Management Group, USA</a:t>
            </a:r>
          </a:p>
          <a:p>
            <a:pPr algn="l">
              <a:defRPr/>
            </a:pPr>
            <a:r>
              <a:rPr lang="en-US" dirty="0" smtClean="0">
                <a:solidFill>
                  <a:schemeClr val="tx2"/>
                </a:solidFill>
                <a:ea typeface="+mn-ea"/>
              </a:rPr>
              <a:t>July 11, 2012, Network Planning</a:t>
            </a:r>
          </a:p>
        </p:txBody>
      </p:sp>
      <p:pic>
        <p:nvPicPr>
          <p:cNvPr id="21513" name="Picture 7" descr="Transbay Tansit Center renderi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234679"/>
            <a:ext cx="2546658" cy="255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610045"/>
            <a:ext cx="3009571" cy="232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499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133350"/>
            <a:ext cx="8074025" cy="609600"/>
          </a:xfrm>
        </p:spPr>
        <p:txBody>
          <a:bodyPr/>
          <a:lstStyle/>
          <a:p>
            <a:pPr algn="l">
              <a:lnSpc>
                <a:spcPct val="100000"/>
              </a:lnSpc>
            </a:pPr>
            <a:r>
              <a:rPr lang="en-US" sz="2800" b="1" dirty="0" smtClean="0"/>
              <a:t/>
            </a:r>
            <a:br>
              <a:rPr lang="en-US" sz="2800" b="1" dirty="0" smtClean="0"/>
            </a:br>
            <a:r>
              <a:rPr lang="en-US" b="1" dirty="0" smtClean="0">
                <a:solidFill>
                  <a:schemeClr val="accent3"/>
                </a:solidFill>
              </a:rPr>
              <a:t>Public-Private Partnership opportunities  </a:t>
            </a:r>
          </a:p>
        </p:txBody>
      </p:sp>
      <p:sp>
        <p:nvSpPr>
          <p:cNvPr id="4100" name="Content Placeholder 6"/>
          <p:cNvSpPr>
            <a:spLocks noGrp="1"/>
          </p:cNvSpPr>
          <p:nvPr>
            <p:ph sz="half" idx="2"/>
          </p:nvPr>
        </p:nvSpPr>
        <p:spPr>
          <a:xfrm>
            <a:off x="4268788" y="1047750"/>
            <a:ext cx="4265612" cy="3086100"/>
          </a:xfrm>
        </p:spPr>
        <p:txBody>
          <a:bodyPr>
            <a:normAutofit fontScale="85000" lnSpcReduction="20000"/>
          </a:bodyPr>
          <a:lstStyle/>
          <a:p>
            <a:pPr>
              <a:spcAft>
                <a:spcPct val="15000"/>
              </a:spcAft>
            </a:pPr>
            <a:r>
              <a:rPr lang="en-US" sz="2400" dirty="0" smtClean="0"/>
              <a:t>Achieve cost savings</a:t>
            </a:r>
          </a:p>
          <a:p>
            <a:pPr lvl="1">
              <a:spcAft>
                <a:spcPct val="15000"/>
              </a:spcAft>
            </a:pPr>
            <a:r>
              <a:rPr lang="en-US" sz="1800" dirty="0" smtClean="0"/>
              <a:t>Operations</a:t>
            </a:r>
            <a:r>
              <a:rPr lang="en-US" sz="1600" dirty="0" smtClean="0"/>
              <a:t> - performance-related concessions and system availability-based contracting</a:t>
            </a:r>
          </a:p>
          <a:p>
            <a:pPr lvl="1">
              <a:spcAft>
                <a:spcPct val="15000"/>
              </a:spcAft>
            </a:pPr>
            <a:r>
              <a:rPr lang="en-US" sz="1800" dirty="0" smtClean="0"/>
              <a:t>Capital</a:t>
            </a:r>
            <a:r>
              <a:rPr lang="en-US" sz="1600" dirty="0" smtClean="0"/>
              <a:t> - design and construction efficiencies</a:t>
            </a:r>
          </a:p>
          <a:p>
            <a:pPr>
              <a:spcAft>
                <a:spcPct val="15000"/>
              </a:spcAft>
            </a:pPr>
            <a:r>
              <a:rPr lang="en-US" sz="2400" dirty="0" smtClean="0"/>
              <a:t>Enhance cash flows</a:t>
            </a:r>
            <a:r>
              <a:rPr lang="en-US" sz="2000" dirty="0" smtClean="0"/>
              <a:t> </a:t>
            </a:r>
          </a:p>
          <a:p>
            <a:pPr lvl="1">
              <a:spcAft>
                <a:spcPct val="15000"/>
              </a:spcAft>
            </a:pPr>
            <a:r>
              <a:rPr lang="en-US" sz="1600" dirty="0" smtClean="0"/>
              <a:t>Private financing mechanisms</a:t>
            </a:r>
          </a:p>
          <a:p>
            <a:pPr lvl="1">
              <a:spcAft>
                <a:spcPct val="15000"/>
              </a:spcAft>
            </a:pPr>
            <a:r>
              <a:rPr lang="en-US" sz="1600" dirty="0" smtClean="0"/>
              <a:t>Leverage Measure R revenues and other public funding sources</a:t>
            </a:r>
          </a:p>
          <a:p>
            <a:pPr>
              <a:spcAft>
                <a:spcPct val="15000"/>
              </a:spcAft>
            </a:pPr>
            <a:r>
              <a:rPr lang="en-US" sz="2400" dirty="0" smtClean="0"/>
              <a:t>Utilize new funding sources</a:t>
            </a:r>
            <a:r>
              <a:rPr lang="en-US" sz="2000" dirty="0" smtClean="0"/>
              <a:t> </a:t>
            </a:r>
          </a:p>
          <a:p>
            <a:pPr lvl="1">
              <a:spcAft>
                <a:spcPct val="15000"/>
              </a:spcAft>
            </a:pPr>
            <a:r>
              <a:rPr lang="en-US" sz="1600" dirty="0" smtClean="0"/>
              <a:t>Value creation and user revenue streams (e.g., transit-oriented development, road tolls)</a:t>
            </a:r>
          </a:p>
          <a:p>
            <a:pPr lvl="1">
              <a:spcAft>
                <a:spcPct val="15000"/>
              </a:spcAft>
            </a:pPr>
            <a:r>
              <a:rPr lang="en-US" sz="1600" dirty="0" smtClean="0"/>
              <a:t>Federal financing sources (TIFIA)</a:t>
            </a:r>
          </a:p>
        </p:txBody>
      </p:sp>
      <p:sp>
        <p:nvSpPr>
          <p:cNvPr id="4099" name="Rectangle 3"/>
          <p:cNvSpPr>
            <a:spLocks noGrp="1" noChangeArrowheads="1"/>
          </p:cNvSpPr>
          <p:nvPr>
            <p:ph sz="quarter" idx="4294967295"/>
          </p:nvPr>
        </p:nvSpPr>
        <p:spPr>
          <a:xfrm>
            <a:off x="228600" y="1028700"/>
            <a:ext cx="4191000" cy="3086100"/>
          </a:xfrm>
          <a:prstGeom prst="rect">
            <a:avLst/>
          </a:prstGeom>
        </p:spPr>
        <p:txBody>
          <a:bodyPr>
            <a:normAutofit fontScale="92500" lnSpcReduction="10000"/>
          </a:bodyPr>
          <a:lstStyle/>
          <a:p>
            <a:r>
              <a:rPr lang="en-US" sz="2200" dirty="0" smtClean="0"/>
              <a:t>Achieve accelerated project delivery</a:t>
            </a:r>
          </a:p>
          <a:p>
            <a:pPr lvl="1"/>
            <a:r>
              <a:rPr lang="en-US" sz="1600" dirty="0" smtClean="0"/>
              <a:t>Project activities in “parallel”</a:t>
            </a:r>
          </a:p>
          <a:p>
            <a:pPr>
              <a:spcAft>
                <a:spcPct val="15000"/>
              </a:spcAft>
            </a:pPr>
            <a:r>
              <a:rPr lang="en-US" sz="2200" dirty="0" smtClean="0"/>
              <a:t>Insure project quality throughout life cycle </a:t>
            </a:r>
          </a:p>
          <a:p>
            <a:pPr lvl="1">
              <a:spcAft>
                <a:spcPct val="15000"/>
              </a:spcAft>
            </a:pPr>
            <a:r>
              <a:rPr lang="en-US" sz="1600" dirty="0" smtClean="0"/>
              <a:t>Private financial participation (“skin in the game”) </a:t>
            </a:r>
          </a:p>
          <a:p>
            <a:r>
              <a:rPr lang="en-US" sz="2200" dirty="0" smtClean="0"/>
              <a:t>Reduce risks</a:t>
            </a:r>
          </a:p>
          <a:p>
            <a:pPr lvl="1"/>
            <a:r>
              <a:rPr lang="en-US" sz="1600" dirty="0" smtClean="0"/>
              <a:t>Eliminate/lessen risk of project cost overruns/change orders </a:t>
            </a:r>
          </a:p>
          <a:p>
            <a:pPr lvl="1"/>
            <a:r>
              <a:rPr lang="en-US" sz="1600" dirty="0" smtClean="0"/>
              <a:t>Reduce public sector risks by strengthening project interfaces </a:t>
            </a:r>
          </a:p>
        </p:txBody>
      </p:sp>
    </p:spTree>
    <p:extLst>
      <p:ext uri="{BB962C8B-B14F-4D97-AF65-F5344CB8AC3E}">
        <p14:creationId xmlns:p14="http://schemas.microsoft.com/office/powerpoint/2010/main" val="2060037322"/>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400050"/>
            <a:ext cx="8229600" cy="1200150"/>
          </a:xfrm>
        </p:spPr>
        <p:txBody>
          <a:bodyPr/>
          <a:lstStyle/>
          <a:p>
            <a:pPr algn="l"/>
            <a:r>
              <a:rPr lang="en-US" b="1" dirty="0" smtClean="0">
                <a:solidFill>
                  <a:schemeClr val="accent3"/>
                </a:solidFill>
              </a:rPr>
              <a:t>Denver RTD Eagle P3 Project</a:t>
            </a:r>
          </a:p>
        </p:txBody>
      </p:sp>
      <p:pic>
        <p:nvPicPr>
          <p:cNvPr id="6148" name="Picture 6" descr="Eagle Project.jpg"/>
          <p:cNvPicPr>
            <a:picLocks noChangeAspect="1"/>
          </p:cNvPicPr>
          <p:nvPr/>
        </p:nvPicPr>
        <p:blipFill>
          <a:blip r:embed="rId2">
            <a:extLst>
              <a:ext uri="{28A0092B-C50C-407E-A947-70E740481C1C}">
                <a14:useLocalDpi xmlns:a14="http://schemas.microsoft.com/office/drawing/2010/main" val="0"/>
              </a:ext>
            </a:extLst>
          </a:blip>
          <a:srcRect t="2255" b="51315"/>
          <a:stretch>
            <a:fillRect/>
          </a:stretch>
        </p:blipFill>
        <p:spPr bwMode="auto">
          <a:xfrm>
            <a:off x="990600" y="914400"/>
            <a:ext cx="7315200" cy="161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4294967295"/>
          </p:nvPr>
        </p:nvSpPr>
        <p:spPr>
          <a:xfrm>
            <a:off x="762000" y="2800350"/>
            <a:ext cx="7696200" cy="2046684"/>
          </a:xfrm>
          <a:prstGeom prst="rect">
            <a:avLst/>
          </a:prstGeom>
        </p:spPr>
        <p:txBody>
          <a:bodyPr>
            <a:normAutofit fontScale="47500" lnSpcReduction="20000"/>
          </a:bodyPr>
          <a:lstStyle/>
          <a:p>
            <a:pPr marL="346075" lvl="1" indent="-346075">
              <a:buFont typeface="Arial" charset="0"/>
              <a:buChar char="•"/>
              <a:defRPr/>
            </a:pPr>
            <a:r>
              <a:rPr lang="en-US" sz="4200" dirty="0" smtClean="0">
                <a:cs typeface="Arial" charset="0"/>
              </a:rPr>
              <a:t>$2.1 billion PPP project providing 35 miles of new commuter rail system</a:t>
            </a:r>
          </a:p>
          <a:p>
            <a:pPr marL="746125" lvl="2" indent="-346075">
              <a:buFont typeface="Arial" charset="0"/>
              <a:buChar char="•"/>
              <a:defRPr/>
            </a:pPr>
            <a:r>
              <a:rPr lang="en-US" sz="3800" dirty="0" smtClean="0">
                <a:cs typeface="Arial" charset="0"/>
              </a:rPr>
              <a:t>$1 billion FTA New Starts</a:t>
            </a:r>
          </a:p>
          <a:p>
            <a:pPr marL="746125" lvl="2" indent="-346075">
              <a:buFont typeface="Arial" charset="0"/>
              <a:buChar char="•"/>
              <a:defRPr/>
            </a:pPr>
            <a:r>
              <a:rPr lang="en-US" sz="3800" dirty="0" smtClean="0">
                <a:cs typeface="Arial" charset="0"/>
              </a:rPr>
              <a:t>$486 million private financing</a:t>
            </a:r>
          </a:p>
          <a:p>
            <a:pPr marL="746125" lvl="2" indent="-346075">
              <a:buFont typeface="Arial" charset="0"/>
              <a:buChar char="•"/>
              <a:defRPr/>
            </a:pPr>
            <a:r>
              <a:rPr lang="en-US" sz="3800" dirty="0" smtClean="0">
                <a:cs typeface="Arial" charset="0"/>
              </a:rPr>
              <a:t>TIFIA and RRIF loans from US DOT</a:t>
            </a:r>
            <a:endParaRPr lang="en-US" sz="3800" dirty="0" smtClean="0"/>
          </a:p>
          <a:p>
            <a:pPr marL="346075" indent="-346075">
              <a:buFont typeface="Arial" charset="0"/>
              <a:buChar char="•"/>
              <a:defRPr/>
            </a:pPr>
            <a:r>
              <a:rPr lang="en-US" sz="4200" dirty="0" smtClean="0"/>
              <a:t>Delivery method is Design/ Build/ Finance/ Operate/ Maintain (DBFOM)</a:t>
            </a:r>
          </a:p>
          <a:p>
            <a:pPr marL="346075" lvl="1" indent="-346075">
              <a:buFont typeface="Arial" charset="0"/>
              <a:buChar char="•"/>
              <a:defRPr/>
            </a:pPr>
            <a:r>
              <a:rPr lang="en-US" sz="4200" dirty="0" smtClean="0">
                <a:cs typeface="Arial" charset="0"/>
              </a:rPr>
              <a:t>Availability payments to be made over 33 year Concession (4 + 29 for O&amp;M) from RTD sales tax revenues</a:t>
            </a:r>
            <a:endParaRPr lang="en-US" sz="4200" dirty="0">
              <a:cs typeface="Arial" charset="0"/>
            </a:endParaRPr>
          </a:p>
          <a:p>
            <a:pPr eaLnBrk="1" hangingPunct="1">
              <a:defRPr/>
            </a:pPr>
            <a:endParaRPr lang="en-US" sz="2400" dirty="0" smtClean="0"/>
          </a:p>
          <a:p>
            <a:pPr eaLnBrk="1" hangingPunct="1">
              <a:defRPr/>
            </a:pPr>
            <a:endParaRPr lang="en-US" sz="2400" dirty="0" smtClean="0"/>
          </a:p>
        </p:txBody>
      </p:sp>
    </p:spTree>
    <p:extLst>
      <p:ext uri="{BB962C8B-B14F-4D97-AF65-F5344CB8AC3E}">
        <p14:creationId xmlns:p14="http://schemas.microsoft.com/office/powerpoint/2010/main" val="7506725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p:cNvSpPr>
            <a:spLocks noGrp="1"/>
          </p:cNvSpPr>
          <p:nvPr>
            <p:ph type="pic" sz="quarter" idx="14"/>
          </p:nvPr>
        </p:nvSpPr>
        <p:spPr/>
      </p:sp>
      <p:sp>
        <p:nvSpPr>
          <p:cNvPr id="6" name="Text Placeholder 5"/>
          <p:cNvSpPr>
            <a:spLocks noGrp="1"/>
          </p:cNvSpPr>
          <p:nvPr>
            <p:ph type="body" sz="quarter" idx="16"/>
          </p:nvPr>
        </p:nvSpPr>
        <p:spPr>
          <a:xfrm>
            <a:off x="-11755" y="1047750"/>
            <a:ext cx="4315468" cy="4095750"/>
          </a:xfrm>
        </p:spPr>
        <p:txBody>
          <a:bodyPr>
            <a:normAutofit/>
          </a:bodyPr>
          <a:lstStyle/>
          <a:p>
            <a:r>
              <a:rPr lang="en-US" sz="2000" dirty="0">
                <a:solidFill>
                  <a:schemeClr val="tx1"/>
                </a:solidFill>
                <a:ea typeface="ＭＳ Ｐゴシック" pitchFamily="34" charset="-128"/>
              </a:rPr>
              <a:t>Incrementally enhance and develop high performance corridors</a:t>
            </a:r>
          </a:p>
          <a:p>
            <a:r>
              <a:rPr lang="en-US" sz="2000" dirty="0" smtClean="0">
                <a:solidFill>
                  <a:schemeClr val="tx1"/>
                </a:solidFill>
                <a:ea typeface="ＭＳ Ｐゴシック" pitchFamily="34" charset="-128"/>
              </a:rPr>
              <a:t>Integrate federal, State, regional, </a:t>
            </a:r>
            <a:r>
              <a:rPr lang="en-US" sz="2000" dirty="0">
                <a:solidFill>
                  <a:schemeClr val="tx1"/>
                </a:solidFill>
                <a:ea typeface="ＭＳ Ｐゴシック" pitchFamily="34" charset="-128"/>
              </a:rPr>
              <a:t>and local funding</a:t>
            </a:r>
          </a:p>
          <a:p>
            <a:r>
              <a:rPr lang="en-US" sz="2000" dirty="0">
                <a:solidFill>
                  <a:schemeClr val="tx1"/>
                </a:solidFill>
                <a:ea typeface="ＭＳ Ｐゴシック" pitchFamily="34" charset="-128"/>
              </a:rPr>
              <a:t>Identify opportunities for value capture</a:t>
            </a:r>
          </a:p>
          <a:p>
            <a:r>
              <a:rPr lang="en-US" sz="2000" dirty="0">
                <a:solidFill>
                  <a:schemeClr val="tx1"/>
                </a:solidFill>
                <a:ea typeface="ＭＳ Ｐゴシック" pitchFamily="34" charset="-128"/>
              </a:rPr>
              <a:t>Seek ancillary revenue sources </a:t>
            </a:r>
          </a:p>
          <a:p>
            <a:r>
              <a:rPr lang="en-US" sz="2000" dirty="0">
                <a:solidFill>
                  <a:schemeClr val="tx1"/>
                </a:solidFill>
                <a:ea typeface="ＭＳ Ｐゴシック" pitchFamily="34" charset="-128"/>
              </a:rPr>
              <a:t>Leverage innovative finance</a:t>
            </a:r>
          </a:p>
          <a:p>
            <a:r>
              <a:rPr lang="en-US" sz="2000" dirty="0" smtClean="0">
                <a:solidFill>
                  <a:schemeClr val="tx1"/>
                </a:solidFill>
                <a:ea typeface="ＭＳ Ｐゴシック" pitchFamily="34" charset="-128"/>
              </a:rPr>
              <a:t>Assume </a:t>
            </a:r>
            <a:r>
              <a:rPr lang="en-US" sz="2000" dirty="0">
                <a:solidFill>
                  <a:schemeClr val="tx1"/>
                </a:solidFill>
                <a:ea typeface="ＭＳ Ｐゴシック" pitchFamily="34" charset="-128"/>
              </a:rPr>
              <a:t>initial funding will be public</a:t>
            </a:r>
          </a:p>
          <a:p>
            <a:r>
              <a:rPr lang="en-US" sz="2000" dirty="0" smtClean="0">
                <a:solidFill>
                  <a:schemeClr val="tx1"/>
                </a:solidFill>
                <a:ea typeface="ＭＳ Ｐゴシック" pitchFamily="34" charset="-128"/>
              </a:rPr>
              <a:t>Pursue opportunities for private sector  involvement </a:t>
            </a:r>
            <a:endParaRPr lang="en-US" sz="2000" dirty="0">
              <a:solidFill>
                <a:schemeClr val="tx1"/>
              </a:solidFill>
              <a:ea typeface="ＭＳ Ｐゴシック" pitchFamily="34" charset="-128"/>
            </a:endParaRPr>
          </a:p>
        </p:txBody>
      </p:sp>
      <p:sp>
        <p:nvSpPr>
          <p:cNvPr id="7" name="Title 6"/>
          <p:cNvSpPr>
            <a:spLocks noGrp="1"/>
          </p:cNvSpPr>
          <p:nvPr>
            <p:ph type="title"/>
          </p:nvPr>
        </p:nvSpPr>
        <p:spPr>
          <a:xfrm>
            <a:off x="0" y="174625"/>
            <a:ext cx="4303713" cy="873125"/>
          </a:xfrm>
        </p:spPr>
        <p:txBody>
          <a:bodyPr/>
          <a:lstStyle/>
          <a:p>
            <a:r>
              <a:rPr lang="en-US" dirty="0" smtClean="0">
                <a:solidFill>
                  <a:schemeClr val="accent3"/>
                </a:solidFill>
              </a:rPr>
              <a:t>Funding </a:t>
            </a:r>
            <a:r>
              <a:rPr lang="en-US" dirty="0" err="1" smtClean="0">
                <a:solidFill>
                  <a:schemeClr val="accent3"/>
                </a:solidFill>
              </a:rPr>
              <a:t>california’s</a:t>
            </a:r>
            <a:r>
              <a:rPr lang="en-US" dirty="0" smtClean="0">
                <a:solidFill>
                  <a:schemeClr val="accent3"/>
                </a:solidFill>
              </a:rPr>
              <a:t> passenger rail systems</a:t>
            </a:r>
            <a:endParaRPr lang="en-US" dirty="0"/>
          </a:p>
        </p:txBody>
      </p:sp>
      <p:pic>
        <p:nvPicPr>
          <p:cNvPr id="8" name="Picture 2"/>
          <p:cNvPicPr>
            <a:picLocks noGrp="1" noChangeAspect="1" noChangeArrowheads="1"/>
          </p:cNvPicPr>
          <p:nvPr>
            <p:ph type="pic" sz="quarter" idx="12"/>
          </p:nvPr>
        </p:nvPicPr>
        <p:blipFill>
          <a:blip r:embed="rId2" cstate="print">
            <a:extLst>
              <a:ext uri="{28A0092B-C50C-407E-A947-70E740481C1C}">
                <a14:useLocalDpi xmlns:a14="http://schemas.microsoft.com/office/drawing/2010/main" val="0"/>
              </a:ext>
            </a:extLst>
          </a:blip>
          <a:stretch>
            <a:fillRect/>
          </a:stretch>
        </p:blipFill>
        <p:spPr bwMode="auto">
          <a:xfrm>
            <a:off x="4648200" y="0"/>
            <a:ext cx="4495800" cy="2379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Placeholder 9"/>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6864" r="36864"/>
          <a:stretch>
            <a:fillRect/>
          </a:stretch>
        </p:blipFill>
        <p:spPr>
          <a:xfrm>
            <a:off x="4648199" y="2419454"/>
            <a:ext cx="4495799" cy="2724046"/>
          </a:xfrm>
        </p:spPr>
      </p:pic>
    </p:spTree>
    <p:extLst>
      <p:ext uri="{BB962C8B-B14F-4D97-AF65-F5344CB8AC3E}">
        <p14:creationId xmlns:p14="http://schemas.microsoft.com/office/powerpoint/2010/main" val="36539800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64445" y="590550"/>
            <a:ext cx="9155755" cy="1275874"/>
          </a:xfrm>
        </p:spPr>
        <p:txBody>
          <a:bodyPr/>
          <a:lstStyle/>
          <a:p>
            <a:r>
              <a:rPr lang="en-US" sz="2400" dirty="0" smtClean="0"/>
              <a:t>California High Speed Rail</a:t>
            </a:r>
          </a:p>
          <a:p>
            <a:r>
              <a:rPr lang="en-US" sz="2400" dirty="0" smtClean="0"/>
              <a:t>Existing Intercity Passenger Rail Services</a:t>
            </a:r>
          </a:p>
          <a:p>
            <a:pPr lvl="1"/>
            <a:r>
              <a:rPr lang="en-US" sz="2000" dirty="0" smtClean="0"/>
              <a:t>Managing Agencies for Capitol, Pacific </a:t>
            </a:r>
            <a:r>
              <a:rPr lang="en-US" sz="2000" dirty="0" err="1" smtClean="0"/>
              <a:t>Surfliner</a:t>
            </a:r>
            <a:r>
              <a:rPr lang="en-US" sz="2000" dirty="0" smtClean="0"/>
              <a:t>, and San Joaquin Corridor services</a:t>
            </a:r>
          </a:p>
          <a:p>
            <a:r>
              <a:rPr lang="en-US" sz="2400" dirty="0" smtClean="0"/>
              <a:t>Existing Commuter Rail Services</a:t>
            </a:r>
            <a:endParaRPr lang="en-US" sz="2400" dirty="0"/>
          </a:p>
          <a:p>
            <a:pPr lvl="1"/>
            <a:r>
              <a:rPr lang="en-US" sz="2000" dirty="0" smtClean="0"/>
              <a:t>Joint Powers Authorities for Coaster, </a:t>
            </a:r>
            <a:r>
              <a:rPr lang="en-US" sz="2000" dirty="0" err="1" smtClean="0"/>
              <a:t>Metrolink</a:t>
            </a:r>
            <a:r>
              <a:rPr lang="en-US" sz="2000" dirty="0" smtClean="0"/>
              <a:t>, ACE, </a:t>
            </a:r>
            <a:r>
              <a:rPr lang="en-US" sz="2000" dirty="0" err="1" smtClean="0"/>
              <a:t>Caltrain</a:t>
            </a:r>
            <a:r>
              <a:rPr lang="en-US" sz="2000" dirty="0" smtClean="0"/>
              <a:t>, SMART</a:t>
            </a:r>
          </a:p>
          <a:p>
            <a:r>
              <a:rPr lang="en-US" sz="2400" dirty="0" smtClean="0"/>
              <a:t>Intercity and Commuter Rail Service </a:t>
            </a:r>
            <a:r>
              <a:rPr lang="en-US" sz="2400" dirty="0"/>
              <a:t>Extensions and New Services</a:t>
            </a:r>
          </a:p>
          <a:p>
            <a:pPr lvl="1"/>
            <a:r>
              <a:rPr lang="en-US" sz="2000" dirty="0"/>
              <a:t>MPO and Local Agency Champions </a:t>
            </a:r>
          </a:p>
          <a:p>
            <a:pPr lvl="2"/>
            <a:r>
              <a:rPr lang="en-US" sz="2000" dirty="0"/>
              <a:t>Coachella Valley, Ventura/Santa Barbara, San Luis Obispo,</a:t>
            </a:r>
          </a:p>
        </p:txBody>
      </p:sp>
      <p:sp>
        <p:nvSpPr>
          <p:cNvPr id="5" name="Title 4"/>
          <p:cNvSpPr>
            <a:spLocks noGrp="1"/>
          </p:cNvSpPr>
          <p:nvPr>
            <p:ph type="title"/>
          </p:nvPr>
        </p:nvSpPr>
        <p:spPr>
          <a:xfrm>
            <a:off x="0" y="-323850"/>
            <a:ext cx="9143264" cy="873125"/>
          </a:xfrm>
        </p:spPr>
        <p:txBody>
          <a:bodyPr/>
          <a:lstStyle/>
          <a:p>
            <a:r>
              <a:rPr lang="en-US" dirty="0" smtClean="0">
                <a:solidFill>
                  <a:schemeClr val="accent2"/>
                </a:solidFill>
              </a:rPr>
              <a:t>California’s passenger rail services</a:t>
            </a:r>
            <a:endParaRPr lang="en-US" dirty="0"/>
          </a:p>
        </p:txBody>
      </p:sp>
      <p:pic>
        <p:nvPicPr>
          <p:cNvPr id="2" name="Picture Placeholder 1"/>
          <p:cNvPicPr>
            <a:picLocks noGrp="1" noChangeAspect="1"/>
          </p:cNvPicPr>
          <p:nvPr>
            <p:ph type="pic" sz="quarter" idx="22"/>
          </p:nvPr>
        </p:nvPicPr>
        <p:blipFill>
          <a:blip r:embed="rId2">
            <a:extLst>
              <a:ext uri="{28A0092B-C50C-407E-A947-70E740481C1C}">
                <a14:useLocalDpi xmlns:a14="http://schemas.microsoft.com/office/drawing/2010/main" val="0"/>
              </a:ext>
            </a:extLst>
          </a:blip>
          <a:stretch>
            <a:fillRect/>
          </a:stretch>
        </p:blipFill>
        <p:spPr>
          <a:xfrm>
            <a:off x="0" y="4019550"/>
            <a:ext cx="4303713" cy="990600"/>
          </a:xfrm>
        </p:spPr>
      </p:pic>
      <p:sp>
        <p:nvSpPr>
          <p:cNvPr id="7" name="Picture Placeholder 6"/>
          <p:cNvSpPr>
            <a:spLocks noGrp="1"/>
          </p:cNvSpPr>
          <p:nvPr>
            <p:ph type="pic" sz="quarter" idx="21"/>
          </p:nvPr>
        </p:nvSpPr>
        <p:spPr/>
      </p:sp>
      <p:pic>
        <p:nvPicPr>
          <p:cNvPr id="4" name="Picture Placeholder 3"/>
          <p:cNvPicPr>
            <a:picLocks noGrp="1" noChangeAspect="1"/>
          </p:cNvPicPr>
          <p:nvPr>
            <p:ph type="pic" sz="quarter" idx="23"/>
          </p:nvPr>
        </p:nvPicPr>
        <p:blipFill>
          <a:blip r:embed="rId3">
            <a:extLst>
              <a:ext uri="{28A0092B-C50C-407E-A947-70E740481C1C}">
                <a14:useLocalDpi xmlns:a14="http://schemas.microsoft.com/office/drawing/2010/main" val="0"/>
              </a:ext>
            </a:extLst>
          </a:blip>
          <a:stretch>
            <a:fillRect/>
          </a:stretch>
        </p:blipFill>
        <p:spPr>
          <a:xfrm>
            <a:off x="4343400" y="4019550"/>
            <a:ext cx="4800600" cy="914400"/>
          </a:xfrm>
        </p:spPr>
      </p:pic>
    </p:spTree>
    <p:extLst>
      <p:ext uri="{BB962C8B-B14F-4D97-AF65-F5344CB8AC3E}">
        <p14:creationId xmlns:p14="http://schemas.microsoft.com/office/powerpoint/2010/main" val="23066961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p:sp>
      <p:sp>
        <p:nvSpPr>
          <p:cNvPr id="12" name="Picture Placeholder 11"/>
          <p:cNvSpPr>
            <a:spLocks noGrp="1"/>
          </p:cNvSpPr>
          <p:nvPr>
            <p:ph type="pic" sz="quarter" idx="21"/>
          </p:nvPr>
        </p:nvSpPr>
        <p:spPr/>
      </p:sp>
      <p:sp>
        <p:nvSpPr>
          <p:cNvPr id="13" name="Picture Placeholder 12"/>
          <p:cNvSpPr>
            <a:spLocks noGrp="1"/>
          </p:cNvSpPr>
          <p:nvPr>
            <p:ph type="pic" sz="quarter" idx="22"/>
          </p:nvPr>
        </p:nvSpPr>
        <p:spPr/>
      </p:sp>
      <p:sp>
        <p:nvSpPr>
          <p:cNvPr id="7" name="Title 6"/>
          <p:cNvSpPr>
            <a:spLocks noGrp="1"/>
          </p:cNvSpPr>
          <p:nvPr>
            <p:ph type="title"/>
          </p:nvPr>
        </p:nvSpPr>
        <p:spPr/>
        <p:txBody>
          <a:bodyPr/>
          <a:lstStyle/>
          <a:p>
            <a:r>
              <a:rPr lang="en-US" dirty="0" smtClean="0"/>
              <a:t>QUESTIONS</a:t>
            </a:r>
            <a:endParaRPr lang="en-US" dirty="0"/>
          </a:p>
        </p:txBody>
      </p:sp>
      <p:sp>
        <p:nvSpPr>
          <p:cNvPr id="11" name="Text Placeholder 10"/>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69346631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8839" r="18839"/>
          <a:stretch>
            <a:fillRect/>
          </a:stretch>
        </p:blipFill>
        <p:spPr/>
      </p:pic>
      <p:sp>
        <p:nvSpPr>
          <p:cNvPr id="3" name="Text Placeholder 2"/>
          <p:cNvSpPr>
            <a:spLocks noGrp="1"/>
          </p:cNvSpPr>
          <p:nvPr>
            <p:ph type="body" sz="quarter" idx="16"/>
          </p:nvPr>
        </p:nvSpPr>
        <p:spPr>
          <a:xfrm>
            <a:off x="-11755" y="1123950"/>
            <a:ext cx="4309593" cy="3632005"/>
          </a:xfrm>
        </p:spPr>
        <p:txBody>
          <a:bodyPr/>
          <a:lstStyle/>
          <a:p>
            <a:pPr lvl="0"/>
            <a:r>
              <a:rPr lang="en-US" sz="2000" dirty="0" smtClean="0"/>
              <a:t>Changing </a:t>
            </a:r>
            <a:r>
              <a:rPr lang="en-US" sz="2000" dirty="0"/>
              <a:t>role of </a:t>
            </a:r>
            <a:r>
              <a:rPr lang="en-US" sz="2000" dirty="0" smtClean="0"/>
              <a:t>California State Transportation Agency (</a:t>
            </a:r>
            <a:r>
              <a:rPr lang="en-US" sz="2000" dirty="0" err="1" smtClean="0"/>
              <a:t>CalSTA</a:t>
            </a:r>
            <a:r>
              <a:rPr lang="en-US" sz="2000" dirty="0" smtClean="0"/>
              <a:t>) </a:t>
            </a:r>
            <a:r>
              <a:rPr lang="en-US" sz="2000" dirty="0"/>
              <a:t>relative to Corridor Managing Agencies</a:t>
            </a:r>
          </a:p>
          <a:p>
            <a:pPr lvl="1"/>
            <a:r>
              <a:rPr lang="en-US" sz="1800" dirty="0"/>
              <a:t>Challenging to achieve Statewide perspective / priorities for capital </a:t>
            </a:r>
            <a:r>
              <a:rPr lang="en-US" sz="1800" dirty="0" smtClean="0"/>
              <a:t>funding</a:t>
            </a:r>
          </a:p>
          <a:p>
            <a:pPr marL="182880" lvl="1" indent="0">
              <a:buNone/>
            </a:pPr>
            <a:endParaRPr lang="en-US" sz="800" dirty="0"/>
          </a:p>
          <a:p>
            <a:pPr lvl="0"/>
            <a:r>
              <a:rPr lang="en-US" sz="2000" dirty="0"/>
              <a:t>Changing role of </a:t>
            </a:r>
            <a:r>
              <a:rPr lang="en-US" sz="2000" dirty="0" err="1" smtClean="0"/>
              <a:t>CalSTA</a:t>
            </a:r>
            <a:r>
              <a:rPr lang="en-US" sz="2000" dirty="0" smtClean="0"/>
              <a:t> </a:t>
            </a:r>
            <a:r>
              <a:rPr lang="en-US" sz="2000" dirty="0"/>
              <a:t>in capital funding decisions</a:t>
            </a:r>
          </a:p>
          <a:p>
            <a:pPr lvl="1"/>
            <a:r>
              <a:rPr lang="en-US" sz="1800" dirty="0"/>
              <a:t>Cap and Trade/Greenhouse Gas Reduction Fund project selection</a:t>
            </a:r>
          </a:p>
          <a:p>
            <a:pPr marL="0" lvl="0" indent="0">
              <a:buNone/>
            </a:pPr>
            <a:endParaRPr lang="en-US" dirty="0"/>
          </a:p>
          <a:p>
            <a:endParaRPr lang="en-US" dirty="0"/>
          </a:p>
        </p:txBody>
      </p:sp>
      <p:sp>
        <p:nvSpPr>
          <p:cNvPr id="4" name="Title 3"/>
          <p:cNvSpPr>
            <a:spLocks noGrp="1"/>
          </p:cNvSpPr>
          <p:nvPr>
            <p:ph type="title"/>
          </p:nvPr>
        </p:nvSpPr>
        <p:spPr/>
        <p:txBody>
          <a:bodyPr/>
          <a:lstStyle/>
          <a:p>
            <a:r>
              <a:rPr lang="en-US" dirty="0" smtClean="0">
                <a:solidFill>
                  <a:schemeClr val="accent3"/>
                </a:solidFill>
              </a:rPr>
              <a:t>Related considerations</a:t>
            </a:r>
            <a:endParaRPr lang="en-US" dirty="0">
              <a:solidFill>
                <a:schemeClr val="accent3"/>
              </a:solidFill>
            </a:endParaRPr>
          </a:p>
        </p:txBody>
      </p:sp>
    </p:spTree>
    <p:extLst>
      <p:ext uri="{BB962C8B-B14F-4D97-AF65-F5344CB8AC3E}">
        <p14:creationId xmlns:p14="http://schemas.microsoft.com/office/powerpoint/2010/main" val="19435883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18839" r="18839"/>
          <a:stretch>
            <a:fillRect/>
          </a:stretch>
        </p:blipFill>
        <p:spPr/>
      </p:pic>
      <p:sp>
        <p:nvSpPr>
          <p:cNvPr id="3" name="Text Placeholder 2"/>
          <p:cNvSpPr>
            <a:spLocks noGrp="1"/>
          </p:cNvSpPr>
          <p:nvPr>
            <p:ph type="body" sz="quarter" idx="16"/>
          </p:nvPr>
        </p:nvSpPr>
        <p:spPr>
          <a:xfrm>
            <a:off x="-11755" y="1149545"/>
            <a:ext cx="4309593" cy="3860605"/>
          </a:xfrm>
        </p:spPr>
        <p:txBody>
          <a:bodyPr/>
          <a:lstStyle/>
          <a:p>
            <a:pPr lvl="0"/>
            <a:r>
              <a:rPr lang="en-US" sz="2000" dirty="0" smtClean="0"/>
              <a:t>Overlapping </a:t>
            </a:r>
            <a:r>
              <a:rPr lang="en-US" sz="2000" dirty="0"/>
              <a:t>membership in Intercity Rail JPAs and Commuter Rail JPAs </a:t>
            </a:r>
          </a:p>
          <a:p>
            <a:pPr lvl="1"/>
            <a:r>
              <a:rPr lang="en-US" sz="1800" dirty="0"/>
              <a:t>Favors capital funding of projects that benefit multiple </a:t>
            </a:r>
            <a:r>
              <a:rPr lang="en-US" sz="1800" i="1" dirty="0"/>
              <a:t>existing</a:t>
            </a:r>
            <a:r>
              <a:rPr lang="en-US" sz="1800" dirty="0"/>
              <a:t> services: CR, IC, and HSR</a:t>
            </a:r>
          </a:p>
          <a:p>
            <a:pPr marL="0" lvl="0" indent="0">
              <a:buNone/>
            </a:pPr>
            <a:endParaRPr lang="en-US" sz="800" dirty="0" smtClean="0"/>
          </a:p>
          <a:p>
            <a:pPr lvl="0"/>
            <a:r>
              <a:rPr lang="en-US" sz="2000" dirty="0" smtClean="0"/>
              <a:t>Operating </a:t>
            </a:r>
            <a:r>
              <a:rPr lang="en-US" sz="2000" dirty="0"/>
              <a:t>funds </a:t>
            </a:r>
            <a:r>
              <a:rPr lang="en-US" sz="2000" dirty="0" smtClean="0"/>
              <a:t>capped and allocated </a:t>
            </a:r>
            <a:r>
              <a:rPr lang="en-US" sz="2000" dirty="0"/>
              <a:t>to the existing Intercity CMAs</a:t>
            </a:r>
          </a:p>
          <a:p>
            <a:pPr marL="0" lvl="0" indent="0">
              <a:buNone/>
            </a:pPr>
            <a:endParaRPr lang="en-US" sz="800" dirty="0" smtClean="0"/>
          </a:p>
          <a:p>
            <a:pPr lvl="0"/>
            <a:r>
              <a:rPr lang="en-US" sz="2000" dirty="0" smtClean="0"/>
              <a:t>New </a:t>
            </a:r>
            <a:r>
              <a:rPr lang="en-US" sz="2000" dirty="0"/>
              <a:t>service / extensions compete with existing services for funding </a:t>
            </a:r>
          </a:p>
          <a:p>
            <a:pPr marL="0" lvl="0" indent="0">
              <a:buNone/>
            </a:pPr>
            <a:endParaRPr lang="en-US" dirty="0"/>
          </a:p>
          <a:p>
            <a:endParaRPr lang="en-US" dirty="0"/>
          </a:p>
        </p:txBody>
      </p:sp>
      <p:sp>
        <p:nvSpPr>
          <p:cNvPr id="4" name="Title 3"/>
          <p:cNvSpPr>
            <a:spLocks noGrp="1"/>
          </p:cNvSpPr>
          <p:nvPr>
            <p:ph type="title"/>
          </p:nvPr>
        </p:nvSpPr>
        <p:spPr/>
        <p:txBody>
          <a:bodyPr/>
          <a:lstStyle/>
          <a:p>
            <a:r>
              <a:rPr lang="en-US" dirty="0" smtClean="0">
                <a:solidFill>
                  <a:schemeClr val="accent3"/>
                </a:solidFill>
              </a:rPr>
              <a:t>Related considerations</a:t>
            </a:r>
            <a:endParaRPr lang="en-US" dirty="0">
              <a:solidFill>
                <a:schemeClr val="accent3"/>
              </a:solidFill>
            </a:endParaRPr>
          </a:p>
        </p:txBody>
      </p:sp>
    </p:spTree>
    <p:extLst>
      <p:ext uri="{BB962C8B-B14F-4D97-AF65-F5344CB8AC3E}">
        <p14:creationId xmlns:p14="http://schemas.microsoft.com/office/powerpoint/2010/main" val="375937928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8750" y="327025"/>
            <a:ext cx="8604250" cy="873125"/>
          </a:xfrm>
        </p:spPr>
        <p:txBody>
          <a:bodyPr/>
          <a:lstStyle/>
          <a:p>
            <a:r>
              <a:rPr lang="en-US" dirty="0" smtClean="0">
                <a:solidFill>
                  <a:schemeClr val="accent2"/>
                </a:solidFill>
              </a:rPr>
              <a:t>On-going financial support for passenger rail services throughout  PROJECT Lifecycle</a:t>
            </a:r>
            <a:endParaRPr lang="en-US" dirty="0">
              <a:solidFill>
                <a:schemeClr val="accent2"/>
              </a:solidFill>
            </a:endParaRPr>
          </a:p>
        </p:txBody>
      </p:sp>
      <p:graphicFrame>
        <p:nvGraphicFramePr>
          <p:cNvPr id="2" name="Object 1"/>
          <p:cNvGraphicFramePr>
            <a:graphicFrameLocks noGrp="1" noChangeAspect="1"/>
          </p:cNvGraphicFramePr>
          <p:nvPr>
            <p:extLst>
              <p:ext uri="{D42A27DB-BD31-4B8C-83A1-F6EECF244321}">
                <p14:modId xmlns:p14="http://schemas.microsoft.com/office/powerpoint/2010/main" val="2017620604"/>
              </p:ext>
            </p:extLst>
          </p:nvPr>
        </p:nvGraphicFramePr>
        <p:xfrm>
          <a:off x="1981200" y="1276350"/>
          <a:ext cx="4781550" cy="3028950"/>
        </p:xfrm>
        <a:graphic>
          <a:graphicData uri="http://schemas.openxmlformats.org/presentationml/2006/ole">
            <mc:AlternateContent xmlns:mc="http://schemas.openxmlformats.org/markup-compatibility/2006">
              <mc:Choice xmlns:v="urn:schemas-microsoft-com:vml" Requires="v">
                <p:oleObj spid="_x0000_s5188" name="Visio" r:id="rId3" imgW="4064184" imgH="2598973" progId="Visio.Drawing.11">
                  <p:embed/>
                </p:oleObj>
              </mc:Choice>
              <mc:Fallback>
                <p:oleObj name="Visio" r:id="rId3" imgW="4064184" imgH="2598973" progId="Visio.Drawing.11">
                  <p:embed/>
                  <p:pic>
                    <p:nvPicPr>
                      <p:cNvPr id="0" name="Object 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76350"/>
                        <a:ext cx="4781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894337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57200" y="969237"/>
            <a:ext cx="8382000" cy="2924175"/>
          </a:xfrm>
          <a:prstGeom prst="rect">
            <a:avLst/>
          </a:prstGeom>
        </p:spPr>
        <p:txBody>
          <a:bodyPr>
            <a:noAutofit/>
          </a:bodyPr>
          <a:lstStyle/>
          <a:p>
            <a:pPr>
              <a:spcBef>
                <a:spcPts val="0"/>
              </a:spcBef>
              <a:defRPr/>
            </a:pPr>
            <a:r>
              <a:rPr lang="en-US" sz="2400" dirty="0" smtClean="0">
                <a:cs typeface="Times New Roman" pitchFamily="18" charset="0"/>
              </a:rPr>
              <a:t>Funding Picture for Operations and Maintenance, Capital, and State of Good Repair</a:t>
            </a:r>
          </a:p>
          <a:p>
            <a:pPr lvl="1">
              <a:spcBef>
                <a:spcPts val="0"/>
              </a:spcBef>
              <a:defRPr/>
            </a:pPr>
            <a:r>
              <a:rPr lang="en-US" sz="2000" dirty="0" smtClean="0">
                <a:cs typeface="Times New Roman" pitchFamily="18" charset="0"/>
              </a:rPr>
              <a:t>Federal: Reauthorization of MAP-21</a:t>
            </a:r>
          </a:p>
          <a:p>
            <a:pPr lvl="1">
              <a:spcBef>
                <a:spcPts val="0"/>
              </a:spcBef>
              <a:defRPr/>
            </a:pPr>
            <a:r>
              <a:rPr lang="en-US" sz="2000" dirty="0" smtClean="0">
                <a:cs typeface="Times New Roman" pitchFamily="18" charset="0"/>
              </a:rPr>
              <a:t>State issues</a:t>
            </a:r>
          </a:p>
          <a:p>
            <a:pPr lvl="1">
              <a:spcBef>
                <a:spcPts val="0"/>
              </a:spcBef>
              <a:defRPr/>
            </a:pPr>
            <a:r>
              <a:rPr lang="en-US" sz="2000" dirty="0" smtClean="0">
                <a:cs typeface="Times New Roman" pitchFamily="18" charset="0"/>
              </a:rPr>
              <a:t>Regional and Local issues</a:t>
            </a:r>
            <a:endParaRPr lang="en-US" sz="2000" dirty="0">
              <a:cs typeface="Times New Roman" pitchFamily="18" charset="0"/>
            </a:endParaRPr>
          </a:p>
          <a:p>
            <a:pPr>
              <a:spcBef>
                <a:spcPts val="0"/>
              </a:spcBef>
              <a:defRPr/>
            </a:pPr>
            <a:r>
              <a:rPr lang="en-US" sz="2400" dirty="0" smtClean="0">
                <a:cs typeface="Times New Roman" pitchFamily="18" charset="0"/>
              </a:rPr>
              <a:t>Search for Sustainable Funding</a:t>
            </a:r>
          </a:p>
          <a:p>
            <a:pPr lvl="1">
              <a:spcBef>
                <a:spcPts val="0"/>
              </a:spcBef>
              <a:defRPr/>
            </a:pPr>
            <a:r>
              <a:rPr lang="en-US" sz="2000" dirty="0" smtClean="0">
                <a:cs typeface="Times New Roman" pitchFamily="18" charset="0"/>
              </a:rPr>
              <a:t>Capital</a:t>
            </a:r>
          </a:p>
          <a:p>
            <a:pPr lvl="1">
              <a:spcBef>
                <a:spcPts val="0"/>
              </a:spcBef>
              <a:defRPr/>
            </a:pPr>
            <a:r>
              <a:rPr lang="en-US" sz="2000" dirty="0" smtClean="0">
                <a:cs typeface="Times New Roman" pitchFamily="18" charset="0"/>
              </a:rPr>
              <a:t>O&amp;M</a:t>
            </a:r>
          </a:p>
          <a:p>
            <a:pPr lvl="1">
              <a:spcBef>
                <a:spcPts val="0"/>
              </a:spcBef>
              <a:defRPr/>
            </a:pPr>
            <a:r>
              <a:rPr lang="en-US" sz="2000" dirty="0" smtClean="0">
                <a:cs typeface="Times New Roman" pitchFamily="18" charset="0"/>
              </a:rPr>
              <a:t>SOGR</a:t>
            </a:r>
          </a:p>
          <a:p>
            <a:pPr>
              <a:spcBef>
                <a:spcPts val="0"/>
              </a:spcBef>
              <a:defRPr/>
            </a:pPr>
            <a:r>
              <a:rPr lang="en-US" sz="2400" dirty="0" smtClean="0">
                <a:cs typeface="Times New Roman" pitchFamily="18" charset="0"/>
              </a:rPr>
              <a:t>Opportunities for Innovative Funding, Financing and Public Private Partnerships</a:t>
            </a:r>
          </a:p>
        </p:txBody>
      </p:sp>
      <p:sp>
        <p:nvSpPr>
          <p:cNvPr id="8" name="Title 1"/>
          <p:cNvSpPr txBox="1">
            <a:spLocks/>
          </p:cNvSpPr>
          <p:nvPr/>
        </p:nvSpPr>
        <p:spPr>
          <a:xfrm>
            <a:off x="168779" y="57150"/>
            <a:ext cx="8458200" cy="397491"/>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2"/>
                </a:solidFill>
                <a:effectLst/>
                <a:uLnTx/>
                <a:uFillTx/>
                <a:latin typeface="+mj-lt"/>
                <a:ea typeface="+mj-ea"/>
                <a:cs typeface="Arial" pitchFamily="34" charset="0"/>
              </a:rPr>
              <a:t>  </a:t>
            </a:r>
            <a:r>
              <a:rPr lang="en-US" sz="2400" b="1" dirty="0" smtClean="0">
                <a:solidFill>
                  <a:schemeClr val="accent3"/>
                </a:solidFill>
                <a:latin typeface="+mj-lt"/>
                <a:ea typeface="+mj-ea"/>
                <a:cs typeface="Arial" pitchFamily="34" charset="0"/>
              </a:rPr>
              <a:t>FUNDING RELATED ISSUES</a:t>
            </a:r>
            <a:endParaRPr kumimoji="0" lang="en-US" sz="2400" b="1" i="0" u="none" strike="noStrike" kern="1200" cap="none" spc="0" normalizeH="0" baseline="0" noProof="0" dirty="0">
              <a:ln>
                <a:noFill/>
              </a:ln>
              <a:solidFill>
                <a:schemeClr val="accent3"/>
              </a:solidFill>
              <a:effectLst/>
              <a:uLnTx/>
              <a:uFillTx/>
              <a:latin typeface="+mj-lt"/>
              <a:ea typeface="+mj-ea"/>
              <a:cs typeface="Arial" pitchFamily="34" charset="0"/>
            </a:endParaRPr>
          </a:p>
        </p:txBody>
      </p:sp>
    </p:spTree>
    <p:extLst>
      <p:ext uri="{BB962C8B-B14F-4D97-AF65-F5344CB8AC3E}">
        <p14:creationId xmlns:p14="http://schemas.microsoft.com/office/powerpoint/2010/main" val="106470055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9144000" cy="857250"/>
          </a:xfrm>
        </p:spPr>
        <p:txBody>
          <a:bodyPr>
            <a:noAutofit/>
          </a:bodyPr>
          <a:lstStyle/>
          <a:p>
            <a:pPr>
              <a:lnSpc>
                <a:spcPct val="100000"/>
              </a:lnSpc>
            </a:pPr>
            <a:r>
              <a:rPr lang="en-US" b="1" dirty="0" smtClean="0">
                <a:solidFill>
                  <a:schemeClr val="accent3"/>
                </a:solidFill>
              </a:rPr>
              <a:t>O&amp;M issues: cost sharing and Differential Rates of Growth in Costs and Revenues</a:t>
            </a:r>
            <a:endParaRPr lang="en-US" b="1" dirty="0">
              <a:solidFill>
                <a:schemeClr val="accent3"/>
              </a:solidFill>
            </a:endParaRPr>
          </a:p>
        </p:txBody>
      </p:sp>
      <p:sp>
        <p:nvSpPr>
          <p:cNvPr id="5" name="Right Brace 4"/>
          <p:cNvSpPr/>
          <p:nvPr/>
        </p:nvSpPr>
        <p:spPr>
          <a:xfrm>
            <a:off x="5486400" y="1371600"/>
            <a:ext cx="228600" cy="97824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702594" y="971550"/>
            <a:ext cx="3441405" cy="3139321"/>
          </a:xfrm>
          <a:prstGeom prst="rect">
            <a:avLst/>
          </a:prstGeom>
          <a:noFill/>
        </p:spPr>
        <p:txBody>
          <a:bodyPr wrap="square" rtlCol="0">
            <a:spAutoFit/>
          </a:bodyPr>
          <a:lstStyle/>
          <a:p>
            <a:pPr marL="342900" indent="-342900">
              <a:buFont typeface="Arial" pitchFamily="34" charset="0"/>
              <a:buChar char="•"/>
            </a:pPr>
            <a:r>
              <a:rPr lang="en-US" dirty="0" smtClean="0"/>
              <a:t>High rates of cost growth, in particular</a:t>
            </a:r>
          </a:p>
          <a:p>
            <a:pPr marL="800100" lvl="1" indent="-342900">
              <a:buFontTx/>
              <a:buChar char="-"/>
            </a:pPr>
            <a:r>
              <a:rPr lang="en-US" dirty="0" smtClean="0"/>
              <a:t>Labor</a:t>
            </a:r>
          </a:p>
          <a:p>
            <a:pPr marL="800100" lvl="1" indent="-342900">
              <a:buFontTx/>
              <a:buChar char="-"/>
            </a:pPr>
            <a:r>
              <a:rPr lang="en-US" dirty="0" smtClean="0"/>
              <a:t>Benefits (Pensions, Health)</a:t>
            </a:r>
          </a:p>
          <a:p>
            <a:pPr marL="800100" lvl="1" indent="-342900">
              <a:buFontTx/>
              <a:buChar char="-"/>
            </a:pPr>
            <a:r>
              <a:rPr lang="en-US" dirty="0" smtClean="0"/>
              <a:t>Other 30%: Fuel, Maintenance, Utilities</a:t>
            </a:r>
          </a:p>
          <a:p>
            <a:pPr marL="285750" indent="-285750">
              <a:buFont typeface="Arial" panose="020B0604020202020204" pitchFamily="34" charset="0"/>
              <a:buChar char="•"/>
            </a:pPr>
            <a:r>
              <a:rPr lang="en-US" dirty="0" smtClean="0"/>
              <a:t>Growing SOGR backlog </a:t>
            </a:r>
          </a:p>
          <a:p>
            <a:pPr marL="285750" indent="-285750">
              <a:buFont typeface="Arial" panose="020B0604020202020204" pitchFamily="34" charset="0"/>
              <a:buChar char="•"/>
            </a:pPr>
            <a:r>
              <a:rPr lang="en-US" dirty="0"/>
              <a:t>Costs shared among member agencies with different priorities</a:t>
            </a:r>
          </a:p>
          <a:p>
            <a:pPr marL="285750" indent="-285750">
              <a:buFont typeface="Arial" panose="020B0604020202020204" pitchFamily="34" charset="0"/>
              <a:buChar char="•"/>
            </a:pPr>
            <a:r>
              <a:rPr lang="en-US" dirty="0" smtClean="0"/>
              <a:t>Competing priorities facing IC and CR member agencies</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847" y="1558952"/>
            <a:ext cx="4923427" cy="268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5451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572898"/>
          </a:xfrm>
        </p:spPr>
        <p:txBody>
          <a:bodyPr>
            <a:normAutofit/>
          </a:bodyPr>
          <a:lstStyle/>
          <a:p>
            <a:pPr algn="l"/>
            <a:r>
              <a:rPr lang="en-US" b="1" dirty="0" smtClean="0">
                <a:solidFill>
                  <a:schemeClr val="accent3"/>
                </a:solidFill>
              </a:rPr>
              <a:t>Capital needs and State of Good Repair</a:t>
            </a:r>
            <a:endParaRPr lang="en-US" b="1" dirty="0">
              <a:solidFill>
                <a:schemeClr val="accent3"/>
              </a:solidFill>
            </a:endParaRPr>
          </a:p>
        </p:txBody>
      </p:sp>
      <p:sp>
        <p:nvSpPr>
          <p:cNvPr id="3" name="Content Placeholder 2"/>
          <p:cNvSpPr>
            <a:spLocks noGrp="1"/>
          </p:cNvSpPr>
          <p:nvPr>
            <p:ph idx="4294967295"/>
          </p:nvPr>
        </p:nvSpPr>
        <p:spPr>
          <a:xfrm>
            <a:off x="457200" y="1123950"/>
            <a:ext cx="8402715" cy="3394472"/>
          </a:xfrm>
          <a:prstGeom prst="rect">
            <a:avLst/>
          </a:prstGeom>
        </p:spPr>
        <p:txBody>
          <a:bodyPr>
            <a:normAutofit lnSpcReduction="10000"/>
          </a:bodyPr>
          <a:lstStyle/>
          <a:p>
            <a:r>
              <a:rPr lang="en-US" sz="2400" dirty="0" smtClean="0"/>
              <a:t>Unfunded federal mandates including PTC</a:t>
            </a:r>
          </a:p>
          <a:p>
            <a:r>
              <a:rPr lang="en-US" sz="2400" dirty="0" smtClean="0"/>
              <a:t>Vehicle replacement and locomotive modernization</a:t>
            </a:r>
          </a:p>
          <a:p>
            <a:r>
              <a:rPr lang="en-US" sz="2400" dirty="0" smtClean="0"/>
              <a:t>Electrification</a:t>
            </a:r>
            <a:endParaRPr lang="en-US" sz="2400" dirty="0"/>
          </a:p>
          <a:p>
            <a:r>
              <a:rPr lang="en-US" sz="2400" dirty="0" smtClean="0"/>
              <a:t>Station, parking, and facility upgrade </a:t>
            </a:r>
            <a:r>
              <a:rPr lang="en-US" sz="2400" dirty="0"/>
              <a:t>and </a:t>
            </a:r>
            <a:r>
              <a:rPr lang="en-US" sz="2400" dirty="0" smtClean="0"/>
              <a:t>expansion</a:t>
            </a:r>
          </a:p>
          <a:p>
            <a:r>
              <a:rPr lang="en-US" sz="2400" dirty="0" smtClean="0"/>
              <a:t>Development of major hub stations</a:t>
            </a:r>
            <a:endParaRPr lang="en-US" sz="2400" dirty="0"/>
          </a:p>
          <a:p>
            <a:r>
              <a:rPr lang="en-US" sz="2400" dirty="0" smtClean="0"/>
              <a:t>Growing competition for funding</a:t>
            </a:r>
          </a:p>
          <a:p>
            <a:pPr lvl="1"/>
            <a:r>
              <a:rPr lang="en-US" sz="2000" dirty="0" smtClean="0"/>
              <a:t>Intercity and Commuter Rail needs compete with Urban Rail / Streetcar / BRT at the federal and State level</a:t>
            </a:r>
          </a:p>
          <a:p>
            <a:pPr lvl="1"/>
            <a:r>
              <a:rPr lang="en-US" sz="2000" dirty="0" smtClean="0"/>
              <a:t>And with other Bus and </a:t>
            </a:r>
            <a:r>
              <a:rPr lang="en-US" sz="2000" dirty="0" err="1" smtClean="0"/>
              <a:t>Paratransit</a:t>
            </a:r>
            <a:r>
              <a:rPr lang="en-US" sz="2000" dirty="0" smtClean="0"/>
              <a:t> needs at the local and regional level</a:t>
            </a:r>
          </a:p>
        </p:txBody>
      </p:sp>
    </p:spTree>
    <p:extLst>
      <p:ext uri="{BB962C8B-B14F-4D97-AF65-F5344CB8AC3E}">
        <p14:creationId xmlns:p14="http://schemas.microsoft.com/office/powerpoint/2010/main" val="321509038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HDR_Base_16-9_CAPS_WhtBkgd_0414">
  <a:themeElements>
    <a:clrScheme name="HDR White-Brights">
      <a:dk1>
        <a:srgbClr val="54585A"/>
      </a:dk1>
      <a:lt1>
        <a:srgbClr val="000000"/>
      </a:lt1>
      <a:dk2>
        <a:srgbClr val="FFFFFF"/>
      </a:dk2>
      <a:lt2>
        <a:srgbClr val="A8A99E"/>
      </a:lt2>
      <a:accent1>
        <a:srgbClr val="4298B5"/>
      </a:accent1>
      <a:accent2>
        <a:srgbClr val="C8102E"/>
      </a:accent2>
      <a:accent3>
        <a:srgbClr val="CE0058"/>
      </a:accent3>
      <a:accent4>
        <a:srgbClr val="FF8200"/>
      </a:accent4>
      <a:accent5>
        <a:srgbClr val="FFC600"/>
      </a:accent5>
      <a:accent6>
        <a:srgbClr val="78BE20"/>
      </a:accent6>
      <a:hlink>
        <a:srgbClr val="004C97"/>
      </a:hlink>
      <a:folHlink>
        <a:srgbClr val="772583"/>
      </a:folHlink>
    </a:clrScheme>
    <a:fontScheme name="Custom 9">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HDR_Base_16-9_CAPS_WhtBkgd_0414</Template>
  <TotalTime>2132</TotalTime>
  <Words>2101</Words>
  <Application>Microsoft Office PowerPoint</Application>
  <PresentationFormat>On-screen Show (16:9)</PresentationFormat>
  <Paragraphs>396</Paragraphs>
  <Slides>30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HDR_Base_16-9_CAPS_WhtBkgd_0414</vt:lpstr>
      <vt:lpstr>Visio</vt:lpstr>
      <vt:lpstr>FUNDING CALIFORNIA’s PASSENGER RAIL SERVICES</vt:lpstr>
      <vt:lpstr>Overview of presentation</vt:lpstr>
      <vt:lpstr>California’s passenger rail services</vt:lpstr>
      <vt:lpstr>Related considerations</vt:lpstr>
      <vt:lpstr>Related considerations</vt:lpstr>
      <vt:lpstr>On-going financial support for passenger rail services throughout  PROJECT Lifecycle</vt:lpstr>
      <vt:lpstr>PowerPoint Presentation</vt:lpstr>
      <vt:lpstr>O&amp;M issues: cost sharing and Differential Rates of Growth in Costs and Revenues</vt:lpstr>
      <vt:lpstr>Capital needs and State of Good Repair</vt:lpstr>
      <vt:lpstr>Impact of Reauthorization / MAP 21 </vt:lpstr>
      <vt:lpstr>Impact of Reauthorization / MAP 21 (2)</vt:lpstr>
      <vt:lpstr>Impact of Reauthorization / MAP 21 (3)</vt:lpstr>
      <vt:lpstr>State funding opportunities and Issues</vt:lpstr>
      <vt:lpstr>Local funding opportunities and issues</vt:lpstr>
      <vt:lpstr>Capital Funding of new Commuter Rail services</vt:lpstr>
      <vt:lpstr>Key federal Capital Sources</vt:lpstr>
      <vt:lpstr>Key federal Capital Sources</vt:lpstr>
      <vt:lpstr>Key state Capital Sources</vt:lpstr>
      <vt:lpstr>Key regional and local Capital Sources</vt:lpstr>
      <vt:lpstr> Key O&amp;M Funding Sources</vt:lpstr>
      <vt:lpstr>Key O&amp;M Funding Sources</vt:lpstr>
      <vt:lpstr>Federal Financing Tools: TIFIA &amp; RRIF</vt:lpstr>
      <vt:lpstr>Focus on INCREMENTAL DEVELOPMENT OF AN Integrated passenger rail System</vt:lpstr>
      <vt:lpstr>Prioritization of Foundation Projects </vt:lpstr>
      <vt:lpstr>Integrated Federal, State, regional, and Local Funding and financing</vt:lpstr>
      <vt:lpstr>Ancillary Revenue Sources</vt:lpstr>
      <vt:lpstr> Public-Private Partnership opportunities  </vt:lpstr>
      <vt:lpstr>Denver RTD Eagle P3 Project</vt:lpstr>
      <vt:lpstr>Funding california’s passenger rail systems</vt:lpstr>
      <vt:lpstr>QUESTIONS</vt:lpstr>
    </vt:vector>
  </TitlesOfParts>
  <Company>HDR,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Nepveu Goulet, Laurence</dc:creator>
  <cp:lastModifiedBy>Greene, Sharon</cp:lastModifiedBy>
  <cp:revision>127</cp:revision>
  <dcterms:created xsi:type="dcterms:W3CDTF">2014-04-28T12:28:11Z</dcterms:created>
  <dcterms:modified xsi:type="dcterms:W3CDTF">2015-04-29T20:19:58Z</dcterms:modified>
</cp:coreProperties>
</file>